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71" r:id="rId2"/>
    <p:sldId id="270" r:id="rId3"/>
    <p:sldId id="267" r:id="rId4"/>
    <p:sldId id="262" r:id="rId5"/>
    <p:sldId id="259" r:id="rId6"/>
    <p:sldId id="268" r:id="rId7"/>
    <p:sldId id="263" r:id="rId8"/>
    <p:sldId id="266" r:id="rId9"/>
    <p:sldId id="269" r:id="rId10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99" autoAdjust="0"/>
  </p:normalViewPr>
  <p:slideViewPr>
    <p:cSldViewPr>
      <p:cViewPr varScale="1">
        <p:scale>
          <a:sx n="98" d="100"/>
          <a:sy n="98" d="100"/>
        </p:scale>
        <p:origin x="-20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2531C-28F6-4F88-A909-FD82B18C8EA9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35D46-8786-459E-AF4A-2D86D85ED4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540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D724F-5574-46C6-A36E-72A12772CAEA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62FBF-6E56-49F6-9801-3575F1029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14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2FBF-6E56-49F6-9801-3575F102999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097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7BA027-382A-48B3-9393-27BC8D5A446B}" type="datetimeFigureOut">
              <a:rPr lang="zh-TW" altLang="en-US" smtClean="0"/>
              <a:t>2021/8/31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4909CD-F90B-4CF5-851F-180A543C52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esktop\&#21508;&#39006;&#26657;&#23433;&#20107;&#20214;&#21578;&#30693;&#21934;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ender.nhes.edu.tw/" TargetMode="External"/><Relationship Id="rId2" Type="http://schemas.openxmlformats.org/officeDocument/2006/relationships/hyperlink" Target="https://www.gender.edu.tw/web/index.php/m1/m1_03_02_inde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692696" y="-1467544"/>
            <a:ext cx="12241360" cy="5976664"/>
          </a:xfrm>
        </p:spPr>
        <p:txBody>
          <a:bodyPr>
            <a:normAutofit/>
          </a:bodyPr>
          <a:lstStyle/>
          <a:p>
            <a:r>
              <a:rPr lang="en-US" altLang="zh-TW" sz="4800" b="1" dirty="0" smtClean="0">
                <a:solidFill>
                  <a:schemeClr val="tx1"/>
                </a:solidFill>
              </a:rPr>
              <a:t>110</a:t>
            </a:r>
            <a:r>
              <a:rPr lang="zh-TW" altLang="en-US" sz="4800" b="1" dirty="0" smtClean="0">
                <a:solidFill>
                  <a:schemeClr val="tx1"/>
                </a:solidFill>
              </a:rPr>
              <a:t>學年</a:t>
            </a:r>
            <a:r>
              <a:rPr lang="zh-TW" altLang="en-US" sz="4800" b="1" dirty="0" smtClean="0">
                <a:solidFill>
                  <a:schemeClr val="tx1"/>
                </a:solidFill>
              </a:rPr>
              <a:t>度性平會性別</a:t>
            </a:r>
            <a:r>
              <a:rPr lang="zh-TW" altLang="en-US" sz="4800" b="1" dirty="0" smtClean="0">
                <a:solidFill>
                  <a:schemeClr val="tx1"/>
                </a:solidFill>
              </a:rPr>
              <a:t>平等教育</a:t>
            </a:r>
            <a:r>
              <a:rPr lang="en-US" altLang="zh-TW" sz="4800" b="1" dirty="0" smtClean="0">
                <a:solidFill>
                  <a:schemeClr val="tx1"/>
                </a:solidFill>
              </a:rPr>
              <a:t/>
            </a:r>
            <a:br>
              <a:rPr lang="en-US" altLang="zh-TW" sz="4800" b="1" dirty="0" smtClean="0">
                <a:solidFill>
                  <a:schemeClr val="tx1"/>
                </a:solidFill>
              </a:rPr>
            </a:br>
            <a:r>
              <a:rPr lang="zh-TW" altLang="en-US" sz="4800" b="1" smtClean="0">
                <a:solidFill>
                  <a:schemeClr val="tx1"/>
                </a:solidFill>
              </a:rPr>
              <a:t>知</a:t>
            </a:r>
            <a:r>
              <a:rPr lang="zh-TW" altLang="en-US" sz="4800" b="1" smtClean="0">
                <a:solidFill>
                  <a:schemeClr val="tx1"/>
                </a:solidFill>
              </a:rPr>
              <a:t>能及事件處理宣導</a:t>
            </a:r>
            <a:r>
              <a:rPr lang="en-US" altLang="zh-TW" sz="4800" b="1" dirty="0" smtClean="0">
                <a:solidFill>
                  <a:schemeClr val="tx1"/>
                </a:solidFill>
              </a:rPr>
              <a:t/>
            </a:r>
            <a:br>
              <a:rPr lang="en-US" altLang="zh-TW" sz="4800" b="1" dirty="0" smtClean="0">
                <a:solidFill>
                  <a:schemeClr val="tx1"/>
                </a:solidFill>
              </a:rPr>
            </a:br>
            <a:endParaRPr lang="zh-TW" alt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3608" y="6741368"/>
            <a:ext cx="6696744" cy="1473200"/>
          </a:xfrm>
        </p:spPr>
        <p:txBody>
          <a:bodyPr/>
          <a:lstStyle/>
          <a:p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116632"/>
            <a:ext cx="8676456" cy="6696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性別平等教育法</a:t>
            </a:r>
            <a:endParaRPr lang="en-US" altLang="zh-TW" sz="48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第</a:t>
            </a:r>
            <a:r>
              <a:rPr lang="en-US" altLang="zh-TW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條</a:t>
            </a:r>
            <a:r>
              <a:rPr lang="en-US" altLang="zh-TW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</a:t>
            </a:r>
            <a:endParaRPr lang="en-US" altLang="zh-TW" sz="32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性別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平等教育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endParaRPr lang="en-US" altLang="zh-TW" sz="32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指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以</a:t>
            </a:r>
            <a:r>
              <a:rPr lang="zh-TW" altLang="en-US" sz="3200" b="1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教育方式教導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尊重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多元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性別差異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，消除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性別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歧視，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促進性別地位之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實質平等。</a:t>
            </a:r>
            <a:endParaRPr lang="en-US" altLang="zh-TW" sz="32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endParaRPr lang="en-US" altLang="zh-TW" sz="36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校園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性侵害、性騷擾或性霸凌事件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endParaRPr lang="en-US" altLang="zh-TW" sz="32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性侵害、性騷擾或性霸凌事件之</a:t>
            </a:r>
            <a:r>
              <a:rPr lang="zh-TW" altLang="en-US" sz="3200" b="1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一方為學校校長、教師、職員、工友或學生，他方為學生者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。</a:t>
            </a:r>
            <a:r>
              <a:rPr lang="en-US" altLang="zh-TW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/>
            </a:r>
            <a:br>
              <a:rPr lang="en-US" altLang="zh-TW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en-US" altLang="zh-TW" sz="3200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 sz="3200" b="1" dirty="0" smtClean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學生</a:t>
            </a:r>
            <a:r>
              <a:rPr lang="zh-TW" altLang="en-US" sz="32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校長、教師、職員、工友、學生</a:t>
            </a:r>
            <a:endParaRPr lang="zh-TW" altLang="en-US" sz="3200" b="1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1179512"/>
            <a:ext cx="8229600" cy="125272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左-右雙向箭號 3"/>
          <p:cNvSpPr/>
          <p:nvPr/>
        </p:nvSpPr>
        <p:spPr>
          <a:xfrm>
            <a:off x="1835696" y="6093296"/>
            <a:ext cx="864096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2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1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/>
              <a:t> </a:t>
            </a:r>
            <a:endParaRPr lang="en-US" altLang="zh-TW" sz="4000" b="1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+mj-ea"/>
              </a:rPr>
              <a:t>校園性別事件樣態</a:t>
            </a:r>
            <a:endParaRPr lang="zh-TW" altLang="en-US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5" name="流程圖: 程序 4"/>
          <p:cNvSpPr/>
          <p:nvPr/>
        </p:nvSpPr>
        <p:spPr>
          <a:xfrm>
            <a:off x="467544" y="2132856"/>
            <a:ext cx="1368152" cy="338437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校</a:t>
            </a:r>
            <a:endParaRPr lang="en-US" altLang="zh-TW" sz="3200" b="1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園</a:t>
            </a:r>
            <a:endParaRPr lang="en-US" altLang="zh-TW" sz="3200" b="1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性</a:t>
            </a:r>
            <a:endParaRPr lang="en-US" altLang="zh-TW" sz="3200" b="1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別</a:t>
            </a:r>
            <a:endParaRPr lang="en-US" altLang="zh-TW" sz="3200" b="1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事</a:t>
            </a:r>
            <a:endParaRPr lang="en-US" altLang="zh-TW" sz="3200" b="1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件</a:t>
            </a:r>
            <a:endParaRPr lang="en-US" altLang="zh-TW" sz="3200" b="1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" name="向右箭號 8"/>
          <p:cNvSpPr/>
          <p:nvPr/>
        </p:nvSpPr>
        <p:spPr>
          <a:xfrm>
            <a:off x="2051720" y="3385619"/>
            <a:ext cx="7920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915816" y="2132856"/>
            <a:ext cx="1872208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性侵害</a:t>
            </a:r>
            <a:endParaRPr lang="en-US" altLang="zh-TW" sz="4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endParaRPr lang="en-US" altLang="zh-TW" sz="4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性騷擾</a:t>
            </a:r>
            <a:endParaRPr lang="en-US" altLang="zh-TW" sz="4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endParaRPr lang="en-US" altLang="zh-TW" sz="4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4000" b="1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性霸凌</a:t>
            </a:r>
          </a:p>
        </p:txBody>
      </p:sp>
      <p:sp>
        <p:nvSpPr>
          <p:cNvPr id="11" name="向右箭號 10"/>
          <p:cNvSpPr/>
          <p:nvPr/>
        </p:nvSpPr>
        <p:spPr>
          <a:xfrm>
            <a:off x="5004048" y="3385619"/>
            <a:ext cx="936104" cy="619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123546" y="2132856"/>
            <a:ext cx="266429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生</a:t>
            </a:r>
            <a:r>
              <a:rPr lang="zh-TW" altLang="en-US" sz="30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對</a:t>
            </a:r>
            <a:r>
              <a:rPr lang="zh-TW" alt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生</a:t>
            </a:r>
            <a:endParaRPr lang="en-US" altLang="zh-TW" sz="3000" b="1" dirty="0" smtClean="0">
              <a:solidFill>
                <a:schemeClr val="tx1">
                  <a:lumMod val="95000"/>
                  <a:lumOff val="5000"/>
                </a:schemeClr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endParaRPr lang="en-US" altLang="zh-TW" sz="3000" b="1" dirty="0" smtClean="0">
              <a:solidFill>
                <a:schemeClr val="tx1">
                  <a:lumMod val="95000"/>
                  <a:lumOff val="5000"/>
                </a:schemeClr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教職員工</a:t>
            </a:r>
            <a:r>
              <a:rPr lang="zh-TW" altLang="en-US" sz="30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對</a:t>
            </a:r>
            <a:r>
              <a:rPr lang="zh-TW" alt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生</a:t>
            </a:r>
            <a:endParaRPr lang="en-US" altLang="zh-TW" sz="3000" b="1" dirty="0" smtClean="0">
              <a:solidFill>
                <a:schemeClr val="tx1">
                  <a:lumMod val="95000"/>
                  <a:lumOff val="5000"/>
                </a:schemeClr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endParaRPr lang="en-US" altLang="zh-TW" sz="3000" b="1" dirty="0" smtClean="0">
              <a:solidFill>
                <a:schemeClr val="tx1">
                  <a:lumMod val="95000"/>
                  <a:lumOff val="5000"/>
                </a:schemeClr>
              </a:solidFill>
              <a:latin typeface="Microsoft YaHei" pitchFamily="34" charset="-122"/>
              <a:ea typeface="Microsoft YaHei" pitchFamily="34" charset="-122"/>
            </a:endParaRPr>
          </a:p>
          <a:p>
            <a:pPr algn="ctr"/>
            <a:r>
              <a:rPr lang="zh-TW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生</a:t>
            </a:r>
            <a:r>
              <a:rPr lang="zh-TW" altLang="en-US" sz="3000" b="1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對</a:t>
            </a:r>
            <a:r>
              <a:rPr lang="zh-TW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" pitchFamily="34" charset="-122"/>
                <a:ea typeface="Microsoft YaHei" pitchFamily="34" charset="-122"/>
              </a:rPr>
              <a:t>教職員工</a:t>
            </a:r>
          </a:p>
        </p:txBody>
      </p:sp>
    </p:spTree>
    <p:extLst>
      <p:ext uri="{BB962C8B-B14F-4D97-AF65-F5344CB8AC3E}">
        <p14:creationId xmlns:p14="http://schemas.microsoft.com/office/powerpoint/2010/main" val="19572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700808"/>
            <a:ext cx="9145016" cy="4680520"/>
          </a:xfrm>
        </p:spPr>
        <p:txBody>
          <a:bodyPr>
            <a:no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1.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人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: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校內校長、教師、職員、工友等任何</a:t>
            </a:r>
            <a:r>
              <a:rPr lang="zh-TW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人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知悉</a:t>
            </a:r>
            <a:endParaRPr lang="en-US" altLang="zh-TW" sz="32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pPr marL="0" indent="0">
              <a:lnSpc>
                <a:spcPts val="2500"/>
              </a:lnSpc>
              <a:buNone/>
            </a:pPr>
            <a:r>
              <a:rPr lang="zh-TW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 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    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(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性平法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21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條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)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</a:b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2.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時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: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校內第一人知悉的時間</a:t>
            </a:r>
            <a:endParaRPr lang="en-US" altLang="zh-TW" sz="32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pPr marL="0" indent="0">
              <a:lnSpc>
                <a:spcPts val="2500"/>
              </a:lnSpc>
              <a:buNone/>
            </a:pP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</a:b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3.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事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: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疑似性別事件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(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性別平等教育法第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2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條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)</a:t>
            </a:r>
          </a:p>
          <a:p>
            <a:pPr>
              <a:lnSpc>
                <a:spcPts val="2500"/>
              </a:lnSpc>
            </a:pPr>
            <a:endParaRPr lang="en-US" altLang="zh-TW" sz="32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pPr marL="0" indent="0">
              <a:lnSpc>
                <a:spcPts val="2500"/>
              </a:lnSpc>
              <a:buNone/>
            </a:pP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4.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地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: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發生地點不限校內</a:t>
            </a:r>
            <a:endParaRPr lang="en-US" altLang="zh-TW" sz="32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pPr marL="0" indent="0">
              <a:lnSpc>
                <a:spcPts val="2500"/>
              </a:lnSpc>
              <a:buNone/>
            </a:pP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</a:b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5.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知悉後學校人員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+mn-ea"/>
              </a:rPr>
              <a:t>不宜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先自行調查了解案情內容 </a:t>
            </a:r>
            <a:endParaRPr lang="en-US" altLang="zh-TW" sz="32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pPr marL="0" indent="0">
              <a:lnSpc>
                <a:spcPts val="2500"/>
              </a:lnSpc>
              <a:buNone/>
            </a:pPr>
            <a:r>
              <a:rPr lang="zh-TW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 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 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(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性平防治準則第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23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條第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1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項第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8</a:t>
            </a:r>
            <a:r>
              <a:rPr lang="zh-TW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款</a:t>
            </a:r>
            <a:r>
              <a:rPr lang="en-US" altLang="zh-TW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)</a:t>
            </a:r>
            <a:endParaRPr lang="zh-TW" altLang="en-US" sz="32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zh-TW" altLang="en-US" sz="7200" b="1" dirty="0" smtClean="0">
                <a:solidFill>
                  <a:schemeClr val="tx2"/>
                </a:solidFill>
              </a:rPr>
              <a:t>知悉</a:t>
            </a:r>
            <a:r>
              <a:rPr lang="en-US" altLang="zh-TW" sz="7200" b="1" dirty="0" smtClean="0">
                <a:solidFill>
                  <a:schemeClr val="tx2"/>
                </a:solidFill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</a:rPr>
            </a:br>
            <a:endParaRPr lang="zh-TW" altLang="en-US" sz="7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43608" y="4293096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          </a:t>
            </a:r>
            <a:r>
              <a:rPr lang="zh-TW" altLang="en-US" sz="3600" b="1" dirty="0" smtClean="0">
                <a:latin typeface="Malgun Gothic" pitchFamily="34" charset="-127"/>
                <a:ea typeface="Malgun Gothic" pitchFamily="34" charset="-127"/>
                <a:cs typeface="Arial Unicode MS" pitchFamily="34" charset="-120"/>
              </a:rPr>
              <a:t>社政通報 </a:t>
            </a:r>
            <a:endParaRPr lang="en-US" altLang="zh-TW" sz="3600" b="1" dirty="0" smtClean="0">
              <a:latin typeface="Malgun Gothic" pitchFamily="34" charset="-127"/>
              <a:ea typeface="Malgun Gothic" pitchFamily="34" charset="-127"/>
              <a:cs typeface="Arial Unicode MS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Malgun Gothic" pitchFamily="34" charset="-127"/>
                <a:ea typeface="Malgun Gothic" pitchFamily="34" charset="-127"/>
                <a:cs typeface="Ebrima" pitchFamily="2" charset="0"/>
              </a:rPr>
              <a:t>                   及</a:t>
            </a:r>
            <a:endParaRPr lang="en-US" altLang="zh-TW" sz="3600" b="1" dirty="0" smtClean="0">
              <a:latin typeface="Malgun Gothic" pitchFamily="34" charset="-127"/>
              <a:ea typeface="Malgun Gothic" pitchFamily="34" charset="-127"/>
              <a:cs typeface="Ebrima" pitchFamily="2" charset="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Malgun Gothic" pitchFamily="34" charset="-127"/>
                <a:ea typeface="Malgun Gothic" pitchFamily="34" charset="-127"/>
                <a:cs typeface="Ebrima" pitchFamily="2" charset="0"/>
              </a:rPr>
              <a:t> </a:t>
            </a:r>
            <a:r>
              <a:rPr lang="zh-TW" altLang="en-US" sz="3600" b="1" dirty="0" smtClean="0">
                <a:latin typeface="Malgun Gothic" pitchFamily="34" charset="-127"/>
                <a:ea typeface="Malgun Gothic" pitchFamily="34" charset="-127"/>
                <a:cs typeface="Ebrima" pitchFamily="2" charset="0"/>
              </a:rPr>
              <a:t>               校安通報 </a:t>
            </a:r>
            <a:r>
              <a:rPr lang="zh-TW" altLang="en-US" sz="3600" b="1" dirty="0" smtClean="0"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zh-TW" altLang="en-US" sz="3600" dirty="0" smtClean="0">
                <a:latin typeface="Malgun Gothic" pitchFamily="34" charset="-127"/>
                <a:ea typeface="Malgun Gothic" pitchFamily="34" charset="-127"/>
              </a:rPr>
              <a:t>    </a:t>
            </a:r>
            <a:r>
              <a:rPr lang="zh-TW" altLang="en-US" sz="3200" dirty="0" smtClean="0">
                <a:latin typeface="Malgun Gothic" pitchFamily="34" charset="-127"/>
                <a:ea typeface="Malgun Gothic" pitchFamily="34" charset="-127"/>
              </a:rPr>
              <a:t>  </a:t>
            </a:r>
            <a:r>
              <a:rPr lang="zh-TW" altLang="en-US" sz="3200" dirty="0" smtClean="0">
                <a:latin typeface="+mn-ea"/>
              </a:rPr>
              <a:t>        </a:t>
            </a:r>
            <a:r>
              <a:rPr lang="zh-TW" altLang="en-US" dirty="0" smtClean="0"/>
              <a:t>   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66348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</a:rPr>
              <a:t>任一教職員工</a:t>
            </a:r>
            <a:r>
              <a:rPr lang="zh-TW" altLang="en-US" b="1" dirty="0" smtClean="0">
                <a:solidFill>
                  <a:schemeClr val="tx1"/>
                </a:solidFill>
              </a:rPr>
              <a:t>知悉服務校</a:t>
            </a:r>
            <a:r>
              <a:rPr lang="zh-TW" altLang="en-US" b="1" u="sng" dirty="0" smtClean="0">
                <a:solidFill>
                  <a:srgbClr val="C00000"/>
                </a:solidFill>
              </a:rPr>
              <a:t>疑似</a:t>
            </a:r>
            <a:r>
              <a:rPr lang="zh-TW" altLang="en-US" b="1" dirty="0" smtClean="0">
                <a:solidFill>
                  <a:schemeClr val="tx1"/>
                </a:solidFill>
              </a:rPr>
              <a:t>發生校園性別事件時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" name="向下箭號 3"/>
          <p:cNvSpPr/>
          <p:nvPr/>
        </p:nvSpPr>
        <p:spPr>
          <a:xfrm>
            <a:off x="3010447" y="1988840"/>
            <a:ext cx="2952328" cy="2160240"/>
          </a:xfrm>
          <a:prstGeom prst="downArrow">
            <a:avLst>
              <a:gd name="adj1" fmla="val 50000"/>
              <a:gd name="adj2" fmla="val 535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 smtClean="0">
                <a:solidFill>
                  <a:srgbClr val="C00000"/>
                </a:solidFill>
                <a:latin typeface="Microsoft YaHei UI" pitchFamily="34" charset="-122"/>
                <a:ea typeface="Microsoft YaHei UI" pitchFamily="34" charset="-122"/>
              </a:rPr>
              <a:t>24</a:t>
            </a:r>
            <a:r>
              <a:rPr lang="zh-TW" altLang="en-US" sz="2800" b="1" dirty="0" smtClean="0">
                <a:solidFill>
                  <a:srgbClr val="C00000"/>
                </a:solidFill>
                <a:latin typeface="Microsoft YaHei UI" pitchFamily="34" charset="-122"/>
                <a:ea typeface="Microsoft YaHei UI" pitchFamily="34" charset="-122"/>
              </a:rPr>
              <a:t>小時</a:t>
            </a:r>
            <a:endParaRPr lang="en-US" altLang="zh-TW" sz="2800" b="1" dirty="0" smtClean="0">
              <a:solidFill>
                <a:srgbClr val="C00000"/>
              </a:solidFill>
              <a:latin typeface="Microsoft YaHei UI" pitchFamily="34" charset="-122"/>
              <a:ea typeface="Microsoft YaHei UI" pitchFamily="34" charset="-122"/>
            </a:endParaRPr>
          </a:p>
          <a:p>
            <a:pPr algn="ctr"/>
            <a:r>
              <a:rPr lang="zh-TW" altLang="en-US" sz="2800" b="1" dirty="0" smtClean="0">
                <a:solidFill>
                  <a:srgbClr val="C00000"/>
                </a:solidFill>
                <a:latin typeface="Microsoft YaHei UI" pitchFamily="34" charset="-122"/>
                <a:ea typeface="Microsoft YaHei UI" pitchFamily="34" charset="-122"/>
              </a:rPr>
              <a:t>內</a:t>
            </a:r>
            <a:endParaRPr lang="en-US" altLang="zh-TW" sz="2800" b="1" dirty="0" smtClean="0">
              <a:solidFill>
                <a:srgbClr val="C00000"/>
              </a:solidFill>
              <a:latin typeface="Microsoft YaHei UI" pitchFamily="34" charset="-122"/>
              <a:ea typeface="Microsoft YaHei UI" pitchFamily="34" charset="-122"/>
            </a:endParaRPr>
          </a:p>
          <a:p>
            <a:pPr algn="ctr"/>
            <a:r>
              <a:rPr lang="zh-TW" altLang="en-US" sz="2800" b="1" dirty="0">
                <a:solidFill>
                  <a:srgbClr val="C00000"/>
                </a:solidFill>
                <a:latin typeface="Microsoft YaHei UI" pitchFamily="34" charset="-122"/>
                <a:ea typeface="Microsoft YaHei UI" pitchFamily="34" charset="-122"/>
              </a:rPr>
              <a:t>完成</a:t>
            </a:r>
          </a:p>
        </p:txBody>
      </p:sp>
    </p:spTree>
    <p:extLst>
      <p:ext uri="{BB962C8B-B14F-4D97-AF65-F5344CB8AC3E}">
        <p14:creationId xmlns:p14="http://schemas.microsoft.com/office/powerpoint/2010/main" val="382451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solidFill>
                  <a:schemeClr val="tx1"/>
                </a:solidFill>
              </a:rPr>
              <a:t>學校校長、教師、職員或工友知悉服務學校發生疑似校園性侵害、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性騷擾或</a:t>
            </a:r>
            <a:r>
              <a:rPr lang="zh-TW" altLang="en-US" sz="3200" b="1" dirty="0">
                <a:solidFill>
                  <a:schemeClr val="tx1"/>
                </a:solidFill>
              </a:rPr>
              <a:t>性霸凌事件者，除應立即依學校防治規定所定權責，依性侵害犯罪防治</a:t>
            </a:r>
            <a:br>
              <a:rPr lang="zh-TW" altLang="en-US" sz="3200" b="1" dirty="0">
                <a:solidFill>
                  <a:schemeClr val="tx1"/>
                </a:solidFill>
              </a:rPr>
            </a:br>
            <a:r>
              <a:rPr lang="zh-TW" altLang="en-US" sz="3200" b="1" dirty="0">
                <a:solidFill>
                  <a:schemeClr val="tx1"/>
                </a:solidFill>
              </a:rPr>
              <a:t>法、兒童及少年福利與權益保障法、身心障礙者權益保障法及其他相關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法律</a:t>
            </a:r>
            <a:r>
              <a:rPr lang="zh-TW" altLang="en-US" sz="3200" b="1" dirty="0">
                <a:solidFill>
                  <a:schemeClr val="tx1"/>
                </a:solidFill>
              </a:rPr>
              <a:t>規定通報外，並應向學校及當地直轄市、縣（市）主管機關通報，</a:t>
            </a:r>
            <a:r>
              <a:rPr lang="zh-TW" altLang="en-US" sz="3200" b="1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至</a:t>
            </a:r>
            <a:r>
              <a:rPr lang="zh-TW" altLang="en-US" sz="32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遲不得</a:t>
            </a:r>
            <a:r>
              <a:rPr lang="zh-TW" altLang="en-US" sz="3200" b="1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超過二十四小時</a:t>
            </a:r>
            <a:r>
              <a:rPr lang="zh-TW" altLang="en-US" sz="3200" b="1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8012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tx1"/>
                </a:solidFill>
              </a:rPr>
              <a:t>通 報 規 定 </a:t>
            </a:r>
            <a:r>
              <a:rPr lang="en-US" altLang="zh-TW" sz="2800" b="1" dirty="0" smtClean="0">
                <a:solidFill>
                  <a:schemeClr val="tx1"/>
                </a:solidFill>
              </a:rPr>
              <a:t>(</a:t>
            </a:r>
            <a:r>
              <a:rPr lang="zh-TW" altLang="en-US" sz="2800" b="1" dirty="0" smtClean="0">
                <a:solidFill>
                  <a:schemeClr val="tx1"/>
                </a:solidFill>
              </a:rPr>
              <a:t>性平法第</a:t>
            </a:r>
            <a:r>
              <a:rPr lang="en-US" altLang="zh-TW" sz="2800" b="1" dirty="0" smtClean="0">
                <a:solidFill>
                  <a:schemeClr val="tx1"/>
                </a:solidFill>
              </a:rPr>
              <a:t>21</a:t>
            </a:r>
            <a:r>
              <a:rPr lang="zh-TW" altLang="en-US" sz="2800" b="1" dirty="0" smtClean="0">
                <a:solidFill>
                  <a:schemeClr val="tx1"/>
                </a:solidFill>
              </a:rPr>
              <a:t>條第</a:t>
            </a:r>
            <a:r>
              <a:rPr lang="en-US" altLang="zh-TW" sz="2800" b="1" dirty="0" smtClean="0">
                <a:solidFill>
                  <a:schemeClr val="tx1"/>
                </a:solidFill>
              </a:rPr>
              <a:t>1</a:t>
            </a:r>
            <a:r>
              <a:rPr lang="zh-TW" altLang="en-US" sz="2800" b="1" dirty="0" smtClean="0">
                <a:solidFill>
                  <a:schemeClr val="tx1"/>
                </a:solidFill>
              </a:rPr>
              <a:t>項</a:t>
            </a:r>
            <a:r>
              <a:rPr lang="en-US" altLang="zh-TW" sz="2800" b="1" dirty="0" smtClean="0">
                <a:solidFill>
                  <a:schemeClr val="tx1"/>
                </a:solidFill>
              </a:rPr>
              <a:t>)</a:t>
            </a:r>
            <a:endParaRPr lang="zh-TW" alt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16632"/>
            <a:ext cx="8820472" cy="66247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3500" b="1" dirty="0" smtClean="0">
              <a:latin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r>
              <a:rPr lang="zh-TW" altLang="en-US" sz="3500" b="1" dirty="0" smtClean="0">
                <a:latin typeface="Ebrima" pitchFamily="2" charset="0"/>
                <a:cs typeface="Ebrima" pitchFamily="2" charset="0"/>
              </a:rPr>
              <a:t>教育人員</a:t>
            </a:r>
            <a:r>
              <a:rPr lang="zh-TW" altLang="en-US" sz="3500" b="1" dirty="0" smtClean="0">
                <a:solidFill>
                  <a:srgbClr val="FF0000"/>
                </a:solidFill>
                <a:latin typeface="Ebrima" pitchFamily="2" charset="0"/>
                <a:cs typeface="Ebrima" pitchFamily="2" charset="0"/>
              </a:rPr>
              <a:t>知悉</a:t>
            </a:r>
            <a:r>
              <a:rPr lang="zh-TW" altLang="en-US" sz="3500" b="1" dirty="0" smtClean="0">
                <a:latin typeface="Ebrima" pitchFamily="2" charset="0"/>
                <a:cs typeface="Ebrima" pitchFamily="2" charset="0"/>
              </a:rPr>
              <a:t>疑似性侵害、性騷擾或性霸凌事件後，立即</a:t>
            </a:r>
            <a:r>
              <a:rPr lang="zh-TW" altLang="en-US" sz="3500" b="1" dirty="0" smtClean="0">
                <a:solidFill>
                  <a:srgbClr val="FF0000"/>
                </a:solidFill>
                <a:latin typeface="Ebrima" pitchFamily="2" charset="0"/>
                <a:cs typeface="Ebrima" pitchFamily="2" charset="0"/>
              </a:rPr>
              <a:t>告知</a:t>
            </a:r>
            <a:r>
              <a:rPr lang="zh-TW" altLang="en-US" sz="3500" b="1" dirty="0" smtClean="0">
                <a:latin typeface="Ebrima" pitchFamily="2" charset="0"/>
                <a:cs typeface="Ebrima" pitchFamily="2" charset="0"/>
              </a:rPr>
              <a:t>校內通報窗口</a:t>
            </a:r>
            <a:r>
              <a:rPr lang="zh-TW" altLang="en-US" sz="3500" b="1" u="sng" dirty="0" smtClean="0">
                <a:latin typeface="Ebrima" pitchFamily="2" charset="0"/>
                <a:cs typeface="Ebrima" pitchFamily="2" charset="0"/>
              </a:rPr>
              <a:t>進行通報</a:t>
            </a:r>
            <a:endParaRPr lang="en-US" altLang="zh-TW" sz="3500" b="1" u="sng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校安通報窗口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: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教官室生輔組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</a:b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             分機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252</a:t>
            </a:r>
            <a:b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</a:b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             專線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:7281431</a:t>
            </a:r>
          </a:p>
          <a:p>
            <a:pPr marL="0" indent="0" algn="ctr">
              <a:buNone/>
            </a:pPr>
            <a:r>
              <a:rPr lang="zh-TW" altLang="en-US" sz="6600" b="1" dirty="0" smtClean="0">
                <a:solidFill>
                  <a:schemeClr val="tx1"/>
                </a:solidFill>
                <a:hlinkClick r:id="rId2" action="ppaction://hlinkfile"/>
              </a:rPr>
              <a:t>各類</a:t>
            </a:r>
            <a:r>
              <a:rPr lang="zh-TW" altLang="en-US" sz="6600" b="1" dirty="0">
                <a:solidFill>
                  <a:schemeClr val="tx1"/>
                </a:solidFill>
                <a:hlinkClick r:id="rId2" action="ppaction://hlinkfile"/>
              </a:rPr>
              <a:t>校安事件告知單</a:t>
            </a:r>
            <a:endParaRPr lang="en-US" altLang="zh-TW" sz="66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36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社政通報窗口</a:t>
            </a:r>
            <a:r>
              <a:rPr lang="en-US" altLang="zh-TW" sz="3600" b="1" dirty="0" smtClean="0">
                <a:solidFill>
                  <a:srgbClr val="FF0000"/>
                </a:solidFill>
                <a:latin typeface="+mn-ea"/>
              </a:rPr>
              <a:t>: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輔導室</a:t>
            </a:r>
            <a:r>
              <a:rPr lang="en-US" altLang="zh-TW" sz="3600" b="1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+mn-ea"/>
              </a:rPr>
            </a:b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             分機</a:t>
            </a:r>
            <a:r>
              <a:rPr lang="en-US" altLang="zh-TW" sz="3600" b="1" dirty="0" smtClean="0">
                <a:solidFill>
                  <a:srgbClr val="FF0000"/>
                </a:solidFill>
                <a:latin typeface="+mn-ea"/>
              </a:rPr>
              <a:t>220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、</a:t>
            </a:r>
            <a:r>
              <a:rPr lang="en-US" altLang="zh-TW" sz="3600" b="1" dirty="0" smtClean="0">
                <a:solidFill>
                  <a:srgbClr val="FF0000"/>
                </a:solidFill>
                <a:latin typeface="+mn-ea"/>
              </a:rPr>
              <a:t>234</a:t>
            </a:r>
            <a:endParaRPr lang="zh-TW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27584" y="6957392"/>
            <a:ext cx="8229600" cy="1252728"/>
          </a:xfrm>
        </p:spPr>
        <p:txBody>
          <a:bodyPr>
            <a:normAutofit/>
          </a:bodyPr>
          <a:lstStyle/>
          <a:p>
            <a:endParaRPr lang="zh-TW" alt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3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916832"/>
            <a:ext cx="9577064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latin typeface="+mn-ea"/>
                <a:hlinkClick r:id="rId2"/>
              </a:rPr>
              <a:t>教育部性別平等教育全球資訊網</a:t>
            </a:r>
            <a:endParaRPr lang="en-US" altLang="zh-TW" sz="48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4000" b="1" dirty="0">
              <a:latin typeface="+mn-ea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+mn-ea"/>
              </a:rPr>
              <a:t/>
            </a:r>
            <a:br>
              <a:rPr lang="en-US" altLang="zh-TW" sz="4000" b="1" dirty="0" smtClean="0">
                <a:latin typeface="+mn-ea"/>
              </a:rPr>
            </a:br>
            <a:r>
              <a:rPr lang="zh-TW" altLang="en-US" sz="4400" b="1" dirty="0" smtClean="0">
                <a:latin typeface="+mn-ea"/>
                <a:hlinkClick r:id="rId3"/>
              </a:rPr>
              <a:t>教育部國民及學前教育署高級中等學校性別平等教育資訊中心</a:t>
            </a:r>
            <a:endParaRPr lang="zh-TW" altLang="en-US" sz="4400" b="1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5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916833"/>
            <a:ext cx="7408333" cy="4974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7200" dirty="0" smtClean="0"/>
              <a:t>       </a:t>
            </a:r>
            <a:endParaRPr lang="zh-TW" altLang="en-US" sz="8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7" name="Picture 3" descr="C:\Users\user\Desktop\OIPQOF781I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1"/>
            <a:ext cx="5112568" cy="398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14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266</Words>
  <Application>Microsoft Office PowerPoint</Application>
  <PresentationFormat>如螢幕大小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波形</vt:lpstr>
      <vt:lpstr>110學年度性平會性別平等教育 知能及事件處理宣導 </vt:lpstr>
      <vt:lpstr>PowerPoint 簡報</vt:lpstr>
      <vt:lpstr>校園性別事件樣態</vt:lpstr>
      <vt:lpstr>知悉 </vt:lpstr>
      <vt:lpstr>任一教職員工知悉服務校疑似發生校園性別事件時</vt:lpstr>
      <vt:lpstr>通 報 規 定 (性平法第21條第1項)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103學年度~109學年度校園性別事件統計</dc:title>
  <dc:creator>user</dc:creator>
  <cp:lastModifiedBy>user</cp:lastModifiedBy>
  <cp:revision>23</cp:revision>
  <cp:lastPrinted>2021-08-25T06:19:31Z</cp:lastPrinted>
  <dcterms:created xsi:type="dcterms:W3CDTF">2021-08-13T07:44:02Z</dcterms:created>
  <dcterms:modified xsi:type="dcterms:W3CDTF">2021-08-31T03:47:04Z</dcterms:modified>
</cp:coreProperties>
</file>