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80" r:id="rId3"/>
    <p:sldId id="279" r:id="rId4"/>
    <p:sldId id="281" r:id="rId5"/>
    <p:sldId id="284" r:id="rId6"/>
    <p:sldId id="283" r:id="rId7"/>
    <p:sldId id="285" r:id="rId8"/>
    <p:sldId id="287" r:id="rId9"/>
    <p:sldId id="286" r:id="rId10"/>
    <p:sldId id="282" r:id="rId11"/>
    <p:sldId id="288" r:id="rId12"/>
    <p:sldId id="289" r:id="rId13"/>
    <p:sldId id="298" r:id="rId14"/>
    <p:sldId id="299" r:id="rId15"/>
    <p:sldId id="294" r:id="rId16"/>
    <p:sldId id="325" r:id="rId17"/>
    <p:sldId id="301" r:id="rId18"/>
    <p:sldId id="326" r:id="rId19"/>
    <p:sldId id="327" r:id="rId20"/>
    <p:sldId id="328" r:id="rId21"/>
    <p:sldId id="329" r:id="rId22"/>
    <p:sldId id="302" r:id="rId23"/>
    <p:sldId id="303" r:id="rId24"/>
    <p:sldId id="304" r:id="rId25"/>
    <p:sldId id="330" r:id="rId26"/>
    <p:sldId id="331" r:id="rId27"/>
    <p:sldId id="335" r:id="rId28"/>
    <p:sldId id="332" r:id="rId29"/>
    <p:sldId id="334" r:id="rId30"/>
    <p:sldId id="333" r:id="rId31"/>
    <p:sldId id="306" r:id="rId32"/>
    <p:sldId id="307" r:id="rId33"/>
    <p:sldId id="336" r:id="rId34"/>
    <p:sldId id="337" r:id="rId35"/>
    <p:sldId id="338" r:id="rId36"/>
    <p:sldId id="309" r:id="rId37"/>
    <p:sldId id="310" r:id="rId38"/>
    <p:sldId id="339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261" r:id="rId5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03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9489E-174D-45AA-91D0-9732493BE1F8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TW" smtClean="0"/>
              <a:t>1/9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33339-F6C6-4BB7-A003-8066E797C5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3690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15346-77AA-4CC0-BC10-032986E84C85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TW" smtClean="0"/>
              <a:t>1/9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60747-847F-4211-97EC-22A219F805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8123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60747-847F-4211-97EC-22A219F8058A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1/9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520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1/9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B60747-847F-4211-97EC-22A219F8058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627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1/9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B60747-847F-4211-97EC-22A219F8058A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2977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1/9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B60747-847F-4211-97EC-22A219F8058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8021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1/9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B60747-847F-4211-97EC-22A219F8058A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7893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1/9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B60747-847F-4211-97EC-22A219F8058A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538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1/9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B60747-847F-4211-97EC-22A219F8058A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0240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1/9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B60747-847F-4211-97EC-22A219F8058A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882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1/9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B60747-847F-4211-97EC-22A219F8058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167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1/9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B60747-847F-4211-97EC-22A219F8058A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5261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1/9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B60747-847F-4211-97EC-22A219F8058A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2771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60747-847F-4211-97EC-22A219F8058A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1/9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6268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1/9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B60747-847F-4211-97EC-22A219F8058A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670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6B5D3-4FCD-40C9-A55F-8E8664C86318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4894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6B5D3-4FCD-40C9-A55F-8E8664C86318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183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6B5D3-4FCD-40C9-A55F-8E8664C86318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064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1/9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B60747-847F-4211-97EC-22A219F8058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562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1/9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B60747-847F-4211-97EC-22A219F8058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0272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1/9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B60747-847F-4211-97EC-22A219F8058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47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1/9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B60747-847F-4211-97EC-22A219F8058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807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1/9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B60747-847F-4211-97EC-22A219F8058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440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1/9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B60747-847F-4211-97EC-22A219F8058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8831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1/9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B60747-847F-4211-97EC-22A219F8058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653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6B25-10D7-4A40-A6B0-21CEF23ECC2E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5D1F88-461A-4345-AA05-4DFD105925B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6B25-10D7-4A40-A6B0-21CEF23ECC2E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1F88-461A-4345-AA05-4DFD105925B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6B25-10D7-4A40-A6B0-21CEF23ECC2E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1F88-461A-4345-AA05-4DFD105925B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6B25-10D7-4A40-A6B0-21CEF23ECC2E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1F88-461A-4345-AA05-4DFD105925B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6B25-10D7-4A40-A6B0-21CEF23ECC2E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1F88-461A-4345-AA05-4DFD105925B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6B25-10D7-4A40-A6B0-21CEF23ECC2E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1F88-461A-4345-AA05-4DFD105925B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6B25-10D7-4A40-A6B0-21CEF23ECC2E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1F88-461A-4345-AA05-4DFD105925B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6B25-10D7-4A40-A6B0-21CEF23ECC2E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1F88-461A-4345-AA05-4DFD105925B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6B25-10D7-4A40-A6B0-21CEF23ECC2E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1F88-461A-4345-AA05-4DFD105925B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6B25-10D7-4A40-A6B0-21CEF23ECC2E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1F88-461A-4345-AA05-4DFD105925B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6B25-10D7-4A40-A6B0-21CEF23ECC2E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1F88-461A-4345-AA05-4DFD105925B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7426B25-10D7-4A40-A6B0-21CEF23ECC2E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65D1F88-461A-4345-AA05-4DFD105925B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oip.tanet.edu.tw/bookin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voip.tanet.edu.tw/booking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zoom.us/" TargetMode="External"/><Relationship Id="rId4" Type="http://schemas.openxmlformats.org/officeDocument/2006/relationships/hyperlink" Target="https://zoomnow.net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now.net/zntw_zoom_download.php?showType=AL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oom.us/downloa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voip.tanet.edu.tw/book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zoom.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02.&#38468;&#20214;5ZOOM&#25805;&#20316;&#35443;&#29256;V1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zoomnow.net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zoom.us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國立彰化師範大學附屬高級工業職業學校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因應</a:t>
            </a:r>
            <a:r>
              <a:rPr lang="zh-TW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嚴重特殊傳染性</a:t>
            </a:r>
            <a:r>
              <a:rPr lang="zh-TW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肺炎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（武漢</a:t>
            </a:r>
            <a:r>
              <a:rPr lang="zh-TW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肺炎</a:t>
            </a:r>
            <a:r>
              <a:rPr lang="zh-TW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1752600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停課補課相關策略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居家線上學習措施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使用方式介紹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教師版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1411560" y="5733256"/>
            <a:ext cx="6400800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教務處 廖鴻銘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109.03.27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427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疫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情停課、補課、補考輔導及居家線上學習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措施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摘錄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參、實施內容：</a:t>
            </a:r>
          </a:p>
          <a:p>
            <a:pPr marL="803275" indent="-534988">
              <a:buNone/>
            </a:pPr>
            <a:r>
              <a:rPr lang="zh-TW" altLang="en-US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六、補考措施：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停課期間，如遇平時考核、期中</a:t>
            </a: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末</a:t>
            </a: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之補考事宜。</a:t>
            </a:r>
          </a:p>
          <a:p>
            <a:pPr marL="1349375" indent="-546100">
              <a:buNone/>
            </a:pP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個人補考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平時考核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請任課教師施予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多元評量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期中</a:t>
            </a: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末</a:t>
            </a: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請任課教師依學生學習狀況施予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補考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多元評量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1349375" indent="-546100">
              <a:buNone/>
            </a:pP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班級補考：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統一由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教學組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安排於復課後之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週六、日進行補考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。由該科任課教師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另行出題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監考教師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由該節</a:t>
            </a:r>
            <a:r>
              <a:rPr lang="zh-TW" altLang="en-US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補課教師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任之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1349375" indent="-546100">
              <a:buNone/>
            </a:pP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全校補考：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期考期間如遇全校停課，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由校長召開臨時行政會議討論決定</a:t>
            </a:r>
            <a:r>
              <a:rPr lang="zh-TW" altLang="en-US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延期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取消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。（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原則上延後考試日期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，俟全校疫情穩定後，再由教務處公告實施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23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z="1600" dirty="0" smtClean="0"/>
              <a:t>8/9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365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疫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情停課、補課、補考輔導及居家線上學習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措施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摘錄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參、實施內容：</a:t>
            </a:r>
          </a:p>
          <a:p>
            <a:pPr marL="803275" indent="-534988">
              <a:buNone/>
            </a:pPr>
            <a:r>
              <a:rPr lang="zh-TW" altLang="en-US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七、成績核算：</a:t>
            </a:r>
          </a:p>
          <a:p>
            <a:pPr marL="1349375" indent="-534988">
              <a:buNone/>
            </a:pP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平時成績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：由任課教師依在家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自主學習表現酌量評分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1349375" indent="-534988">
              <a:buNone/>
            </a:pP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期考成績：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准予</a:t>
            </a:r>
            <a:r>
              <a:rPr lang="zh-TW" altLang="en-US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補行考試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，其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成績按</a:t>
            </a:r>
            <a:r>
              <a:rPr lang="zh-TW" altLang="en-US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實得分數計算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1349375" indent="-534988">
              <a:buNone/>
            </a:pP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學期成績：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若個人受疫情影響，有定期考試未參加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，則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以現有</a:t>
            </a:r>
            <a:r>
              <a:rPr lang="zh-TW" altLang="en-US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期中考試成績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期末考試成績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日常考查成績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，由該學生任課</a:t>
            </a:r>
            <a:r>
              <a:rPr lang="zh-TW" altLang="en-US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教師自行調配佔分比例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803275" indent="-534988">
              <a:buNone/>
            </a:pP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八、師資部分：若原任課教師因感特殊傳染性肺炎須在家隔離或休養，無法正常授課。得由教學組會同科召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主任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安排教師進行相關代課事宜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3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z="1600" dirty="0" smtClean="0"/>
              <a:t>9/9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73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08720"/>
          </a:xfrm>
        </p:spPr>
        <p:txBody>
          <a:bodyPr>
            <a:normAutofit/>
          </a:bodyPr>
          <a:lstStyle/>
          <a:p>
            <a:pPr marL="1081088" indent="-1081088" algn="l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居家線上學習措施補充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marL="449263" indent="-449263">
              <a:buNone/>
            </a:pP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壹、依據本校「</a:t>
            </a:r>
            <a:r>
              <a:rPr lang="zh-TW" altLang="en-US" sz="23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因應嚴重特殊傳染性肺炎（武漢肺炎）疫情</a:t>
            </a:r>
            <a:r>
              <a:rPr lang="zh-TW" altLang="zh-TW" sz="23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停課、補課、補考輔導及居家線上學習措施</a:t>
            </a: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」訂定。</a:t>
            </a:r>
          </a:p>
          <a:p>
            <a:pPr marL="449263" indent="-449263">
              <a:buNone/>
            </a:pP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貳、居家線上學習實施方針：</a:t>
            </a:r>
          </a:p>
          <a:p>
            <a:pPr marL="900113" indent="-449263">
              <a:buNone/>
            </a:pP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一、以下所稱</a:t>
            </a:r>
            <a:r>
              <a:rPr lang="zh-TW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，均指「</a:t>
            </a:r>
            <a:r>
              <a:rPr lang="zh-TW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居家線上學習</a:t>
            </a: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」課程。</a:t>
            </a:r>
          </a:p>
          <a:p>
            <a:pPr marL="900113" indent="-449263">
              <a:buNone/>
            </a:pP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二、居家線上學習以</a:t>
            </a:r>
            <a:r>
              <a:rPr lang="zh-TW" altLang="zh-TW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課堂</a:t>
            </a:r>
            <a:r>
              <a:rPr lang="zh-TW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課程為主</a:t>
            </a: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</a:t>
            </a:r>
            <a:r>
              <a:rPr lang="zh-TW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藝能</a:t>
            </a:r>
            <a:r>
              <a:rPr lang="zh-TW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等課程不適用為原則</a:t>
            </a: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900113" indent="-449263">
              <a:buNone/>
            </a:pP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三、為使學生停課不停學，實施方式</a:t>
            </a:r>
            <a:r>
              <a:rPr lang="zh-TW" altLang="zh-TW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以同步遠距課程為主</a:t>
            </a: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，不得已時實施非同步遠距教學</a:t>
            </a:r>
            <a:r>
              <a:rPr lang="zh-TW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3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00113" indent="-449263">
              <a:buNone/>
            </a:pP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四、為使課程進行順利不重疊，</a:t>
            </a:r>
            <a:r>
              <a:rPr lang="zh-TW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同步遠距課程實施方式為</a:t>
            </a:r>
            <a:r>
              <a:rPr lang="zh-TW" altLang="zh-TW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原時段上課</a:t>
            </a: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，未實施課程時段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如實習、藝能、活動等課程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為學生自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</a:t>
            </a: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</a:t>
            </a:r>
            <a:r>
              <a:rPr lang="zh-TW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3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00113" indent="-449263">
              <a:buNone/>
            </a:pP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五、停課班級請指派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班級代表與課任教師建立社群好友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line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好友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，以跟全班同學轉達</a:t>
            </a:r>
            <a:r>
              <a:rPr lang="zh-TW" altLang="en-US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教師使用平台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相關課程進行資訊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3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00113" indent="-449263">
              <a:buNone/>
            </a:pPr>
            <a:endParaRPr lang="zh-TW" altLang="zh-TW" sz="23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z="1600" dirty="0" smtClean="0"/>
              <a:t>1/4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7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08720"/>
          </a:xfrm>
        </p:spPr>
        <p:txBody>
          <a:bodyPr>
            <a:normAutofit/>
          </a:bodyPr>
          <a:lstStyle/>
          <a:p>
            <a:pPr marL="1081088" indent="-1081088" algn="l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居家線上學習措施補充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marL="449263" indent="-449263">
              <a:buNone/>
            </a:pPr>
            <a:r>
              <a:rPr lang="zh-TW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貳</a:t>
            </a: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、居家線上學習實施方針：</a:t>
            </a:r>
          </a:p>
          <a:p>
            <a:pPr marL="900113" indent="-449263">
              <a:buNone/>
            </a:pP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六、同步遠距課程得以</a:t>
            </a: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facebook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直播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等平台進行，請教師</a:t>
            </a:r>
            <a:r>
              <a:rPr lang="zh-TW" altLang="en-US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提前一天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轉知參與學生課程平台並相關資訊。</a:t>
            </a:r>
          </a:p>
          <a:p>
            <a:pPr marL="900113" indent="-449263">
              <a:buNone/>
            </a:pP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七、課程進行後，請教師填寫</a:t>
            </a:r>
            <a:r>
              <a:rPr lang="zh-TW" altLang="en-US" sz="23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「線上補課實施狀況記錄表」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如附件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並簽名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，於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復課後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擲送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教學組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做為課程進行依據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3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00113" indent="-449263">
              <a:buNone/>
            </a:pPr>
            <a:endParaRPr lang="en-US" altLang="zh-TW" sz="23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00113" indent="-449263">
              <a:buNone/>
            </a:pP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八、線上課程紀錄為授課證明，請教師擷取貼於紀錄表之「重要記事」欄位中。</a:t>
            </a:r>
          </a:p>
          <a:p>
            <a:pPr marL="900113" indent="-449263">
              <a:buNone/>
            </a:pP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九、實習、藝能等課程，將於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復課後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統一由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教學組安排課餘時間補課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900113" indent="-449263">
              <a:buNone/>
            </a:pP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十、如有調代課教師，請先行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協調線上調代課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，復課後依現行表格填寫。</a:t>
            </a:r>
          </a:p>
          <a:p>
            <a:pPr marL="900113" indent="-449263">
              <a:buNone/>
            </a:pP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十一、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超支鐘點費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TW" altLang="en-US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未停課前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安排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進行編列執行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3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00113" indent="-449263">
              <a:buNone/>
            </a:pPr>
            <a:endParaRPr lang="zh-TW" altLang="zh-TW" sz="23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z="1600" dirty="0"/>
              <a:t>2/4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995936" y="3198167"/>
            <a:ext cx="42484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一定要送，以利核發鐘點。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937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08720"/>
          </a:xfrm>
        </p:spPr>
        <p:txBody>
          <a:bodyPr>
            <a:normAutofit/>
          </a:bodyPr>
          <a:lstStyle/>
          <a:p>
            <a:pPr marL="1081088" indent="-1081088" algn="l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居家線上學習措施補充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marL="449263" indent="-449263">
              <a:buNone/>
            </a:pP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參、本補充說明經行政會議討論通過，陳校長核定後實施，</a:t>
            </a:r>
            <a:r>
              <a:rPr lang="zh-TW" altLang="zh-TW" sz="23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如有未盡事宜，得隨時修正之。</a:t>
            </a:r>
          </a:p>
          <a:p>
            <a:pPr marL="449263" indent="-449263">
              <a:buNone/>
            </a:pPr>
            <a:endParaRPr lang="en-US" altLang="zh-TW" sz="23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9263" indent="-449263">
              <a:buNone/>
            </a:pP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備註：</a:t>
            </a:r>
          </a:p>
          <a:p>
            <a:pPr marL="812800" indent="-449263">
              <a:buNone/>
            </a:pP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臺灣學術網路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300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TANet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網路語音交換平臺視訊會議預約系統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https://voip.tanet.edu.tw/booking/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使用本校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mail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的帳號密碼即可登入使用。</a:t>
            </a:r>
          </a:p>
          <a:p>
            <a:pPr marL="812800" indent="-449263">
              <a:buNone/>
            </a:pP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附件表格請複製使用，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填寫原則為</a:t>
            </a:r>
            <a:r>
              <a:rPr lang="zh-TW" altLang="en-US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每天同一班級課程</a:t>
            </a:r>
            <a:r>
              <a:rPr lang="zh-TW" altLang="en-US" sz="23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填寫乙份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3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z="1600" dirty="0"/>
              <a:t>3/4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04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101877"/>
            <a:ext cx="6515674" cy="575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076056" y="3018970"/>
            <a:ext cx="2160240" cy="2660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220072" y="3501008"/>
            <a:ext cx="2160240" cy="2660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4139952" y="3151976"/>
            <a:ext cx="1296144" cy="9085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 flipV="1">
            <a:off x="6444208" y="3634014"/>
            <a:ext cx="216024" cy="42654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499992" y="2564904"/>
            <a:ext cx="2448272" cy="2660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259632" y="2564903"/>
            <a:ext cx="3096344" cy="2660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114752" y="5445224"/>
            <a:ext cx="1481584" cy="2660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08720"/>
          </a:xfrm>
        </p:spPr>
        <p:txBody>
          <a:bodyPr>
            <a:normAutofit/>
          </a:bodyPr>
          <a:lstStyle/>
          <a:p>
            <a:pPr marL="1081088" indent="-1081088" algn="l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居家線上學習措施補充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z="1600" dirty="0" smtClean="0"/>
              <a:t>4/4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56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08720"/>
          </a:xfrm>
        </p:spPr>
        <p:txBody>
          <a:bodyPr>
            <a:normAutofit/>
          </a:bodyPr>
          <a:lstStyle/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遠距教學方案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(Zoom)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z="1600" dirty="0" smtClean="0"/>
              <a:t>1</a:t>
            </a:r>
            <a:r>
              <a:rPr lang="en-US" altLang="zh-TW" sz="1600" dirty="0" smtClean="0"/>
              <a:t>/35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881336"/>
            <a:ext cx="8229600" cy="5244827"/>
          </a:xfrm>
        </p:spPr>
        <p:txBody>
          <a:bodyPr>
            <a:normAutofit/>
          </a:bodyPr>
          <a:lstStyle/>
          <a:p>
            <a:pPr marL="623888" indent="-623888">
              <a:buNone/>
            </a:pP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一、依據本校「</a:t>
            </a: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因應嚴重特殊傳染性肺炎（武漢肺炎）疫情停課、補課、補考輔導及居家線上學習措施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 「居家線上學習措施補充說明」實施。</a:t>
            </a:r>
            <a:endParaRPr lang="en-US" altLang="zh-TW" sz="23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3888" indent="-623888">
              <a:buNone/>
            </a:pP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遠距課程得以「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facebook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直播」等平台進行。</a:t>
            </a:r>
            <a:endParaRPr lang="en-US" altLang="zh-TW" sz="23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3888" indent="-623888">
              <a:buNone/>
            </a:pP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非同步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遠距課程得以「</a:t>
            </a:r>
            <a:r>
              <a:rPr lang="en-US" altLang="zh-TW" sz="2300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eschool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en-US" altLang="zh-TW" sz="2300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youtube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」等平台進行。</a:t>
            </a:r>
            <a:endParaRPr lang="en-US" altLang="zh-TW" sz="23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38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mliau\Desktop\87609666_3103127023032104_8921446852537090048_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0494"/>
            <a:ext cx="6336704" cy="749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三、遠距教學方案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(Zoom)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5616624"/>
            <a:ext cx="8229600" cy="83671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各項平台比較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2</a:t>
            </a:r>
            <a:r>
              <a:rPr lang="en-US" altLang="zh-TW" sz="1600" dirty="0" smtClean="0"/>
              <a:t>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940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08720"/>
          </a:xfrm>
        </p:spPr>
        <p:txBody>
          <a:bodyPr>
            <a:normAutofit/>
          </a:bodyPr>
          <a:lstStyle/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遠距教學方案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(Zoom)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881336"/>
            <a:ext cx="8229600" cy="5244827"/>
          </a:xfrm>
        </p:spPr>
        <p:txBody>
          <a:bodyPr>
            <a:noAutofit/>
          </a:bodyPr>
          <a:lstStyle/>
          <a:p>
            <a:pPr marL="623888" indent="-623888">
              <a:buNone/>
            </a:pP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、「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」有</a:t>
            </a:r>
            <a:r>
              <a:rPr lang="zh-TW" altLang="en-US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三個入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口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3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3888" indent="-266700">
              <a:buNone/>
            </a:pP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平台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臺灣學術網路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300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TANet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網路語音交換平臺視訊會議預約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en-US" altLang="zh-TW" sz="2300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https://voip.tanet.edu.tw/booking</a:t>
            </a:r>
            <a:r>
              <a:rPr lang="en-US" altLang="zh-TW" sz="23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/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優點：不需另申請帳號密碼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、會議上限</a:t>
            </a: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人。</a:t>
            </a:r>
            <a:endParaRPr lang="en-US" altLang="zh-TW" sz="23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3888" indent="-266700">
              <a:buNone/>
            </a:pP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23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3888" indent="-266700">
              <a:buNone/>
            </a:pP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2.Zoom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台灣官網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en-US" altLang="zh-TW" sz="23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 </a:t>
            </a:r>
            <a:r>
              <a:rPr lang="en-US" altLang="zh-TW" sz="2300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https://zoomnow.net</a:t>
            </a:r>
            <a:r>
              <a:rPr lang="en-US" altLang="zh-TW" sz="23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/</a:t>
            </a:r>
            <a:r>
              <a:rPr lang="en-US" altLang="zh-TW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需另申請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帳號、會議上限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人。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優點：可以固定會議</a:t>
            </a:r>
            <a:r>
              <a:rPr lang="en-US" altLang="zh-TW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ID</a:t>
            </a:r>
            <a:r>
              <a:rPr lang="zh-TW" altLang="en-US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23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3888" indent="-266700">
              <a:buNone/>
            </a:pP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3.Zoom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美國官網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en-US" altLang="zh-TW" sz="2300" dirty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https://zoom.us</a:t>
            </a:r>
            <a:r>
              <a:rPr lang="en-US" altLang="zh-TW" sz="23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/</a:t>
            </a:r>
            <a:r>
              <a:rPr lang="en-US" altLang="zh-TW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需另申請帳號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優點：可以固定會議</a:t>
            </a:r>
            <a:r>
              <a:rPr lang="en-US" altLang="zh-TW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ID</a:t>
            </a:r>
            <a:r>
              <a:rPr lang="zh-TW" altLang="en-US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、直接給</a:t>
            </a:r>
            <a:r>
              <a:rPr lang="en-US" altLang="zh-TW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人上限。</a:t>
            </a: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23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16" y="2852936"/>
            <a:ext cx="4310919" cy="6342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0702" y="3995062"/>
            <a:ext cx="3314700" cy="10763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8104" y="6093296"/>
            <a:ext cx="2880320" cy="734089"/>
          </a:xfrm>
          <a:prstGeom prst="rect">
            <a:avLst/>
          </a:prstGeom>
        </p:spPr>
      </p:pic>
      <p:sp>
        <p:nvSpPr>
          <p:cNvPr id="10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3</a:t>
            </a:r>
            <a:r>
              <a:rPr lang="en-US" altLang="zh-TW" sz="1600" dirty="0" smtClean="0"/>
              <a:t>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13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08720"/>
          </a:xfrm>
        </p:spPr>
        <p:txBody>
          <a:bodyPr>
            <a:normAutofit/>
          </a:bodyPr>
          <a:lstStyle/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遠距教學方案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(Zoom)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881336"/>
            <a:ext cx="8229600" cy="5244827"/>
          </a:xfrm>
        </p:spPr>
        <p:txBody>
          <a:bodyPr>
            <a:noAutofit/>
          </a:bodyPr>
          <a:lstStyle/>
          <a:p>
            <a:pPr marL="623888" indent="-623888">
              <a:buNone/>
            </a:pP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、使用「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」進行會議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的順序。</a:t>
            </a:r>
            <a:endParaRPr lang="en-US" altLang="zh-TW" sz="23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3888" indent="-266700">
              <a:buNone/>
            </a:pP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安裝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軟體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電腦、筆電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App(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手機、平板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台灣下載網址</a:t>
            </a:r>
            <a:r>
              <a:rPr lang="en-US" altLang="zh-TW" sz="21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://</a:t>
            </a:r>
            <a:r>
              <a:rPr lang="en-US" altLang="zh-TW" sz="21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zoomnow.net/zntw_zoom_download.php?showType=ALL</a:t>
            </a:r>
            <a:r>
              <a:rPr lang="en-US" altLang="zh-TW" sz="2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美國下載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網址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1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https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://</a:t>
            </a:r>
            <a:r>
              <a:rPr lang="en-US" altLang="zh-TW" sz="21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zoom.us/download</a:t>
            </a:r>
            <a:r>
              <a:rPr lang="en-US" altLang="zh-TW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3)android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安卓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300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play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搜尋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下載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安裝。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en-US" altLang="zh-TW" sz="2300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ios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蘋果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app 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tore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搜尋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下載安裝。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23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3888" indent="-266700">
              <a:buNone/>
            </a:pP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新增會議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)—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需登入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建議：使用電腦</a:t>
            </a:r>
            <a:r>
              <a:rPr lang="en-US" altLang="zh-TW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(PC</a:t>
            </a:r>
            <a:r>
              <a:rPr lang="zh-TW" altLang="en-US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or NB)</a:t>
            </a:r>
            <a:r>
              <a:rPr lang="zh-TW" altLang="en-US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Web</a:t>
            </a:r>
            <a:r>
              <a:rPr lang="zh-TW" altLang="en-US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介面</a:t>
            </a:r>
            <a:r>
              <a:rPr lang="en-US" altLang="zh-TW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才知道登入哪一個平台、設定功能完整</a:t>
            </a:r>
            <a:r>
              <a:rPr lang="en-US" altLang="zh-TW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3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4</a:t>
            </a:r>
            <a:r>
              <a:rPr lang="en-US" altLang="zh-TW" sz="1600" dirty="0" smtClean="0"/>
              <a:t>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41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因應嚴重特殊傳染性肺炎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（武漢肺炎）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62063" indent="-1262063">
              <a:buNone/>
            </a:pP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報告內容</a:t>
            </a:r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</a:p>
          <a:p>
            <a:pPr marL="446088" indent="-446088">
              <a:buNone/>
            </a:pPr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因應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疫情疫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</a:t>
            </a:r>
            <a:r>
              <a:rPr lang="zh-TW" altLang="en-US" sz="3600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停課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補課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補考輔導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36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居家線上學習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措施</a:t>
            </a:r>
            <a:endParaRPr lang="en-US" altLang="zh-TW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62063" indent="-1262063">
              <a:buNone/>
            </a:pPr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居家線上學習措施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補充說明</a:t>
            </a:r>
            <a:endParaRPr lang="en-US" altLang="zh-TW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62063" indent="-1262063">
              <a:buNone/>
            </a:pPr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遠距教學方案</a:t>
            </a:r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(Zoom)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en-US" altLang="zh-TW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62063" indent="-1262063">
              <a:buNone/>
            </a:pPr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其他補充事項</a:t>
            </a:r>
            <a:endParaRPr lang="en-US" altLang="zh-TW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96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08720"/>
          </a:xfrm>
        </p:spPr>
        <p:txBody>
          <a:bodyPr>
            <a:normAutofit/>
          </a:bodyPr>
          <a:lstStyle/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遠距教學方案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(Zoom)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881336"/>
            <a:ext cx="8229600" cy="5244827"/>
          </a:xfrm>
        </p:spPr>
        <p:txBody>
          <a:bodyPr>
            <a:noAutofit/>
          </a:bodyPr>
          <a:lstStyle/>
          <a:p>
            <a:pPr marL="623888" indent="-623888">
              <a:buNone/>
            </a:pP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、使用「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」進行會議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的順序。</a:t>
            </a:r>
            <a:endParaRPr lang="en-US" altLang="zh-TW" sz="23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3888" indent="-266700">
              <a:buNone/>
            </a:pP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進入會議室上課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會議主持人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需登入</a:t>
            </a:r>
            <a:r>
              <a:rPr lang="en-US" altLang="zh-TW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建議：</a:t>
            </a:r>
            <a:r>
              <a:rPr lang="zh-TW" altLang="en-US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使用筆記型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</a:t>
            </a:r>
            <a:r>
              <a:rPr lang="zh-TW" altLang="en-US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腦</a:t>
            </a:r>
            <a:r>
              <a:rPr lang="en-US" altLang="zh-TW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(NB)</a:t>
            </a:r>
            <a:r>
              <a:rPr lang="zh-TW" altLang="en-US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PC</a:t>
            </a:r>
            <a:r>
              <a:rPr lang="zh-TW" altLang="en-US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端程式</a:t>
            </a: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筆電內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</a:t>
            </a:r>
            <a:r>
              <a:rPr lang="en-US" altLang="zh-TW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CCD</a:t>
            </a:r>
            <a:r>
              <a:rPr lang="zh-TW" altLang="en-US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、麥克風、喇叭、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設定功能完整</a:t>
            </a:r>
            <a:r>
              <a:rPr lang="en-US" altLang="zh-TW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623888" indent="-266700">
              <a:buNone/>
            </a:pPr>
            <a:endParaRPr lang="en-US" altLang="zh-TW" sz="23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3888" indent="-266700">
              <a:buNone/>
            </a:pP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會議室聽課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與會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不用登入</a:t>
            </a: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r>
              <a:rPr lang="zh-TW" altLang="en-US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：任何載具方便皆可 </a:t>
            </a: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PC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端</a:t>
            </a:r>
            <a:r>
              <a:rPr lang="zh-TW" altLang="en-US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程式或</a:t>
            </a:r>
            <a:r>
              <a:rPr lang="en-US" altLang="zh-TW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程式</a:t>
            </a: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23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5</a:t>
            </a:r>
            <a:r>
              <a:rPr lang="en-US" altLang="zh-TW" sz="1600" dirty="0" smtClean="0"/>
              <a:t>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24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08720"/>
          </a:xfrm>
        </p:spPr>
        <p:txBody>
          <a:bodyPr>
            <a:normAutofit/>
          </a:bodyPr>
          <a:lstStyle/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遠距教學方案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(Zoom)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881336"/>
            <a:ext cx="8229600" cy="5244827"/>
          </a:xfrm>
        </p:spPr>
        <p:txBody>
          <a:bodyPr>
            <a:noAutofit/>
          </a:bodyPr>
          <a:lstStyle/>
          <a:p>
            <a:pPr marL="623888" indent="-623888">
              <a:buNone/>
            </a:pP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、實際演練。</a:t>
            </a:r>
            <a:endParaRPr lang="en-US" altLang="zh-TW" sz="23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3888" indent="-266700">
              <a:buNone/>
            </a:pP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建議老師使用</a:t>
            </a:r>
            <a:r>
              <a:rPr lang="zh-TW" altLang="en-US" sz="2300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電腦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300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筆電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，以利畫面切換。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或是使用平板、手機聽課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電腦、筆電操作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3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3888" indent="-266700">
              <a:buNone/>
            </a:pPr>
            <a:endParaRPr lang="en-US" altLang="zh-TW" sz="23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3888" indent="-266700">
              <a:buNone/>
            </a:pP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建議老師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開啟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軟體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，聽取說明及簡介。</a:t>
            </a: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 </a:t>
            </a:r>
            <a:r>
              <a:rPr lang="en-US" altLang="zh-TW" sz="2300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ppt</a:t>
            </a:r>
            <a:r>
              <a:rPr lang="zh-TW" altLang="en-US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簡報檔案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，複製連結及內容對應。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 </a:t>
            </a:r>
            <a:r>
              <a:rPr lang="zh-TW" altLang="en-US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瀏覽器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，以同步練習設定。</a:t>
            </a:r>
            <a:endParaRPr lang="en-US" altLang="zh-TW" sz="23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71992" y="4856262"/>
            <a:ext cx="2400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let's go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弧形箭號 (下彎) 3"/>
          <p:cNvSpPr/>
          <p:nvPr/>
        </p:nvSpPr>
        <p:spPr>
          <a:xfrm rot="3100912">
            <a:off x="5791504" y="5312665"/>
            <a:ext cx="1512168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6/35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415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課程設定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525963"/>
          </a:xfrm>
        </p:spPr>
        <p:txBody>
          <a:bodyPr>
            <a:normAutofit/>
          </a:bodyPr>
          <a:lstStyle/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平台：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://voip.tanet.edu.tw/booking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使用本校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mail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的帳號密碼即可登入使用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65" y="2392122"/>
            <a:ext cx="2902187" cy="450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2" y="4581128"/>
            <a:ext cx="8754946" cy="182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6588224" y="5661248"/>
            <a:ext cx="244827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 rot="1439090">
            <a:off x="8115235" y="233194"/>
            <a:ext cx="833146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三、遠距教學方案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(Zoom)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7/35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141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課程設定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363538" indent="-363538">
              <a:buNone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平台：新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會議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內容。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70" y="1584176"/>
            <a:ext cx="6293724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1763688" y="2492896"/>
            <a:ext cx="273630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1763688" y="2780928"/>
            <a:ext cx="2736304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1763688" y="3501008"/>
            <a:ext cx="2736304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1763688" y="4005064"/>
            <a:ext cx="2736304" cy="4253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4860032" y="2528899"/>
            <a:ext cx="2736304" cy="42069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1763688" y="4725144"/>
            <a:ext cx="273630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1763688" y="5085184"/>
            <a:ext cx="273630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1763688" y="5661248"/>
            <a:ext cx="273630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4139952" y="6154806"/>
            <a:ext cx="504056" cy="1800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2819400"/>
            <a:ext cx="4257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 rot="1439090">
            <a:off x="8115235" y="233194"/>
            <a:ext cx="833146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三、遠距教學方案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(Zoom)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8/35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61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4069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課程設定</a:t>
            </a:r>
            <a:r>
              <a:rPr lang="en-US" altLang="zh-TW" sz="2000" dirty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363538" indent="-363538">
              <a:buNone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平台：新增完成。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83768" y="3789040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8100392" y="2708920"/>
            <a:ext cx="792088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089821" y="3563724"/>
            <a:ext cx="18002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按右鍵複製連結</a:t>
            </a:r>
            <a:endParaRPr lang="zh-TW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092280" y="3573016"/>
            <a:ext cx="18002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或點選複製連結</a:t>
            </a:r>
            <a:endParaRPr lang="zh-TW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77" y="4011408"/>
            <a:ext cx="6902870" cy="103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圓角矩形 21"/>
          <p:cNvSpPr/>
          <p:nvPr/>
        </p:nvSpPr>
        <p:spPr>
          <a:xfrm>
            <a:off x="179512" y="3573016"/>
            <a:ext cx="3168352" cy="2566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 rot="1439090">
            <a:off x="8115235" y="233194"/>
            <a:ext cx="833146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三、遠距教學方案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(Zoom)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9/35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12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課程設定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525963"/>
          </a:xfrm>
        </p:spPr>
        <p:txBody>
          <a:bodyPr>
            <a:normAutofit/>
          </a:bodyPr>
          <a:lstStyle/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2) Zoom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美國官網：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://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zoom.us/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需申請帳號登入。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 rot="1439090">
            <a:off x="8115235" y="233194"/>
            <a:ext cx="833146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三、遠距教學方案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(Zoom)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19" y="1832955"/>
            <a:ext cx="7478241" cy="3192089"/>
          </a:xfrm>
          <a:prstGeom prst="rect">
            <a:avLst/>
          </a:prstGeom>
        </p:spPr>
      </p:pic>
      <p:sp>
        <p:nvSpPr>
          <p:cNvPr id="11" name="圓角矩形 10"/>
          <p:cNvSpPr/>
          <p:nvPr/>
        </p:nvSpPr>
        <p:spPr>
          <a:xfrm>
            <a:off x="7308304" y="2060848"/>
            <a:ext cx="1221956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807042"/>
            <a:ext cx="7486652" cy="2118864"/>
          </a:xfrm>
          <a:prstGeom prst="rect">
            <a:avLst/>
          </a:prstGeom>
        </p:spPr>
      </p:pic>
      <p:sp>
        <p:nvSpPr>
          <p:cNvPr id="13" name="圓角矩形 12"/>
          <p:cNvSpPr/>
          <p:nvPr/>
        </p:nvSpPr>
        <p:spPr>
          <a:xfrm>
            <a:off x="6553310" y="4034935"/>
            <a:ext cx="466962" cy="3301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7685801" y="4034935"/>
            <a:ext cx="466962" cy="3301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10/35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137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61889"/>
            <a:ext cx="8274843" cy="434609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課程設定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525963"/>
          </a:xfrm>
        </p:spPr>
        <p:txBody>
          <a:bodyPr>
            <a:normAutofit/>
          </a:bodyPr>
          <a:lstStyle/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2) Zoom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美國官網：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檢視設定檔。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 rot="1439090">
            <a:off x="8115235" y="233194"/>
            <a:ext cx="833146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三、遠距教學方案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(Zoom)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449811" y="2636912"/>
            <a:ext cx="1221956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2843808" y="5800263"/>
            <a:ext cx="2304256" cy="3301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2843808" y="3869850"/>
            <a:ext cx="5842992" cy="7832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270" y="3746443"/>
            <a:ext cx="4638675" cy="1666875"/>
          </a:xfrm>
          <a:prstGeom prst="rect">
            <a:avLst/>
          </a:prstGeom>
        </p:spPr>
      </p:pic>
      <p:sp>
        <p:nvSpPr>
          <p:cNvPr id="14" name="圓角矩形 13"/>
          <p:cNvSpPr/>
          <p:nvPr/>
        </p:nvSpPr>
        <p:spPr>
          <a:xfrm>
            <a:off x="4537086" y="4514660"/>
            <a:ext cx="1907122" cy="2618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11/35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048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34" y="2331332"/>
            <a:ext cx="8803531" cy="307703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課程設定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525963"/>
          </a:xfrm>
        </p:spPr>
        <p:txBody>
          <a:bodyPr>
            <a:normAutofit/>
          </a:bodyPr>
          <a:lstStyle/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2) Zoom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美國官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：檢視未進行會議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 rot="1439090">
            <a:off x="8115235" y="233194"/>
            <a:ext cx="833146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三、遠距教學方案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(Zoom)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09970" y="2852936"/>
            <a:ext cx="2057773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2483768" y="2331332"/>
            <a:ext cx="1224136" cy="4039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2555776" y="3478206"/>
            <a:ext cx="6264696" cy="17509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2483768" y="2818656"/>
            <a:ext cx="936104" cy="4039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6228184" y="3531741"/>
            <a:ext cx="1224136" cy="15534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12/35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716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2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05" y="1906624"/>
            <a:ext cx="8634883" cy="403211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課程設定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525963"/>
          </a:xfrm>
        </p:spPr>
        <p:txBody>
          <a:bodyPr>
            <a:normAutofit/>
          </a:bodyPr>
          <a:lstStyle/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2) Zoom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美國官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網：新增會議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 rot="1439090">
            <a:off x="8115235" y="233194"/>
            <a:ext cx="833146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三、遠距教學方案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(Zoom)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627784" y="2741456"/>
            <a:ext cx="3960440" cy="827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2647236" y="3962927"/>
            <a:ext cx="3940987" cy="3301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2627784" y="4403320"/>
            <a:ext cx="3960439" cy="4140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4139952" y="4902494"/>
            <a:ext cx="3888432" cy="7497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13/35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478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12058"/>
            <a:ext cx="8315325" cy="52197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課程設定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525963"/>
          </a:xfrm>
        </p:spPr>
        <p:txBody>
          <a:bodyPr>
            <a:normAutofit/>
          </a:bodyPr>
          <a:lstStyle/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2) Zoom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美國官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網：新增會議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 rot="1439090">
            <a:off x="8115235" y="233194"/>
            <a:ext cx="833146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三、遠距教學方案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(Zoom)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683568" y="2780928"/>
            <a:ext cx="4608512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698870" y="3590721"/>
            <a:ext cx="2937026" cy="3423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719624" y="4435061"/>
            <a:ext cx="4572456" cy="19462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14/35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107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疫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情停課、補課、補考輔導及居家線上學習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措施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摘錄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參、實施內容：</a:t>
            </a:r>
          </a:p>
          <a:p>
            <a:pPr marL="803275" indent="-534988">
              <a:buNone/>
            </a:pP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一、適用範圍：因嚴重特殊傳染性肺炎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COVID-19 (</a:t>
            </a: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武漢肺炎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衛生單位機關通報發病，或接獲個案接觸者居家隔離通知書。</a:t>
            </a:r>
          </a:p>
          <a:p>
            <a:pPr marL="803275" indent="-534988">
              <a:buNone/>
            </a:pP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二、停課定義及標準：</a:t>
            </a:r>
          </a:p>
          <a:p>
            <a:pPr marL="1260475" indent="-457200">
              <a:buNone/>
            </a:pP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個人停課</a:t>
            </a: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學生接獲衛生相關單位</a:t>
            </a:r>
            <a:r>
              <a:rPr lang="zh-TW" altLang="zh-TW" sz="23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「嚴重特殊傳染性肺炎個案接觸者居家</a:t>
            </a:r>
            <a:r>
              <a:rPr lang="en-US" altLang="zh-TW" sz="23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3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個別</a:t>
            </a:r>
            <a:r>
              <a:rPr lang="en-US" altLang="zh-TW" sz="23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3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隔離通知書」</a:t>
            </a: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，或</a:t>
            </a:r>
            <a:r>
              <a:rPr lang="zh-TW" altLang="zh-TW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zh-TW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疑似</a:t>
            </a:r>
            <a:r>
              <a:rPr lang="zh-TW" altLang="zh-TW" sz="23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接觸高危險族群自我隔離並簽請校長奉核後</a:t>
            </a: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1260475" indent="-457200">
              <a:buNone/>
            </a:pP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全班停課：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班有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位師生被中央流行疫情指揮中心列為確定病例。</a:t>
            </a:r>
          </a:p>
          <a:p>
            <a:pPr marL="1260475" indent="-457200">
              <a:buNone/>
            </a:pP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全校停課：本校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天內有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位以上師生被中央流行疫情指揮中心列為確定病例，或因疫情嚴重經行政主管機關公告通知</a:t>
            </a:r>
            <a:r>
              <a:rPr lang="zh-TW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3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z="1600" dirty="0" smtClean="0"/>
              <a:t>1/9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55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132856"/>
            <a:ext cx="6200775" cy="31623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課程設定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525963"/>
          </a:xfrm>
        </p:spPr>
        <p:txBody>
          <a:bodyPr>
            <a:normAutofit/>
          </a:bodyPr>
          <a:lstStyle/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2) Zoom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美國官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網：新增會議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 rot="1439090">
            <a:off x="8115235" y="233194"/>
            <a:ext cx="833146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三、遠距教學方案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(Zoom)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403648" y="2317277"/>
            <a:ext cx="4032448" cy="17698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3207891" y="4509120"/>
            <a:ext cx="1148085" cy="5258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15/35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556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課程設定</a:t>
            </a:r>
            <a:r>
              <a:rPr lang="en-US" altLang="zh-TW" sz="2000" dirty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給學生資訊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以下為本次範例內容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63538" indent="-363538">
              <a:buNone/>
            </a:pP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3275" indent="-363538"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(A)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會議室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ID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985-847-8515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3275" indent="-363538">
              <a:buNone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3275" indent="-363538"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(B)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會議密碼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：無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 rot="1439090">
            <a:off x="8115235" y="233194"/>
            <a:ext cx="833146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三、遠距教學方案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(Zoom)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16/35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1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課程使用</a:t>
            </a:r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聽課不需登入，只要輸入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會議室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ID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985-847-8515</a:t>
            </a:r>
            <a:b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即可進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入會議室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(5)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會議室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介面說明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參考教育部說明文件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 rot="1439090">
            <a:off x="8115235" y="233194"/>
            <a:ext cx="833146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三、遠距教學方案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(Zoom)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17/35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64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課程使用</a:t>
            </a:r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 fontScale="85000" lnSpcReduction="20000"/>
          </a:bodyPr>
          <a:lstStyle/>
          <a:p>
            <a:pPr marL="363538" indent="-363538">
              <a:buNone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室秋萍主任、郁惠老師提供以下操作技巧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</a:t>
            </a:r>
            <a:r>
              <a:rPr lang="zh-TW" altLang="en-US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  <a:p>
            <a:pPr marL="363538" indent="-363538">
              <a:buNone/>
            </a:pP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【#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給萬一需要在家上班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_Zoom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重要技巧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今天附中全校實施線上教學演練，以下是我個人發現的使用眉角。有東西一定要關掉，學生才不會搗亂！給有需要的家長與老師好友們參考。</a:t>
            </a:r>
          </a:p>
          <a:p>
            <a:pPr marL="363538" indent="-363538">
              <a:buNone/>
            </a:pP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#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開課</a:t>
            </a:r>
          </a:p>
          <a:p>
            <a:pPr marL="363538" indent="-363538">
              <a:buNone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學生輸入老師「個人會議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ID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」（一串數字），就加入老師的線上教室。</a:t>
            </a:r>
          </a:p>
          <a:p>
            <a:pPr marL="363538" indent="-363538">
              <a:buNone/>
            </a:pP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#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</a:t>
            </a:r>
          </a:p>
          <a:p>
            <a:pPr marL="363538" indent="-363538">
              <a:buNone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有教材要秀給同學看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...&gt;</a:t>
            </a:r>
          </a:p>
          <a:p>
            <a:pPr marL="363538" indent="-363538">
              <a:buNone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a.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點螢幕左上方「分享」，點選任一雲端資料夾。</a:t>
            </a:r>
          </a:p>
          <a:p>
            <a:pPr marL="363538" indent="-363538">
              <a:buNone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b.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例如：選</a:t>
            </a:r>
            <a:r>
              <a:rPr lang="en-US" altLang="zh-TW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簡報，全班立刻同步畫面。</a:t>
            </a:r>
          </a:p>
          <a:p>
            <a:pPr marL="363538" indent="-363538">
              <a:buNone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沒教材，秀人臉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</a:p>
          <a:p>
            <a:pPr marL="363538" indent="-363538">
              <a:buNone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a.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老師背景可以切換不同風格。</a:t>
            </a:r>
          </a:p>
          <a:p>
            <a:pPr marL="363538" indent="-363538">
              <a:buNone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b.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老師可以指定特定成員為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焦點視訊者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，大家就會只看到他。</a:t>
            </a:r>
          </a:p>
          <a:p>
            <a:pPr marL="363538" indent="-363538">
              <a:buNone/>
            </a:pP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 rot="1439090">
            <a:off x="8115235" y="233194"/>
            <a:ext cx="833146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三、遠距教學方案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(Zoom)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18/35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61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課程使用</a:t>
            </a:r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fontScale="92500"/>
          </a:bodyPr>
          <a:lstStyle/>
          <a:p>
            <a:pPr marL="363538" indent="-363538">
              <a:buNone/>
            </a:pP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🔺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#Zoom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板書必知技巧</a:t>
            </a:r>
          </a:p>
          <a:p>
            <a:pPr marL="363538" indent="-363538">
              <a:buNone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一邊看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PPT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簡報，一邊寫板書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</a:p>
          <a:p>
            <a:pPr marL="363538" indent="-363538">
              <a:buNone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a.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點選螢幕下方「🖊」，有鐳射筆、色筆、螢光筆等，直接寫在簡報畫面上。</a:t>
            </a:r>
          </a:p>
          <a:p>
            <a:pPr marL="363538" indent="-363538">
              <a:buNone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b.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點選螢幕下方「🖊」，點「📊 白板」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即可秒切換「簡報」與「白板」。</a:t>
            </a:r>
          </a:p>
          <a:p>
            <a:pPr marL="363538" indent="-363538">
              <a:buNone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沒教材，純板書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</a:p>
          <a:p>
            <a:pPr marL="363538" indent="-363538">
              <a:buNone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a.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點螢幕左上方「分享」，點「白板」即可書寫，全班同步。</a:t>
            </a:r>
          </a:p>
          <a:p>
            <a:pPr marL="363538" indent="-363538">
              <a:buNone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b.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白板選項，有各式筆跡，粗細任君選。可以加頁面，可往前後翻看歷史任白板頁面，也可存成照片。</a:t>
            </a:r>
          </a:p>
          <a:p>
            <a:pPr marL="363538" indent="-363538">
              <a:buNone/>
            </a:pP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 rot="1439090">
            <a:off x="8115235" y="233194"/>
            <a:ext cx="833146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三、遠距教學方案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(Zoom)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19/35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30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課程使用</a:t>
            </a:r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363538" indent="-363538">
              <a:buNone/>
            </a:pP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🔺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#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預防學生亂搞必知技巧</a:t>
            </a:r>
          </a:p>
          <a:p>
            <a:pPr marL="363538" indent="-363538">
              <a:buNone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在螢幕右上「⋯」，選「會議設定」</a:t>
            </a:r>
          </a:p>
          <a:p>
            <a:pPr marL="363538" indent="-363538">
              <a:buNone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關掉「允許與會者改名」，學生不可亂換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ID</a:t>
            </a:r>
          </a:p>
          <a:p>
            <a:pPr marL="363538" indent="-363538">
              <a:buNone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關掉「允許與會者註記」，學生不可以寫白板（很重要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‼️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 marL="363538" indent="-363538">
              <a:buNone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改「允許與會者聊天範圍」，為無，或僅主持人。學生無法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私訊他人</a:t>
            </a:r>
          </a:p>
          <a:p>
            <a:pPr marL="363538" indent="-363538">
              <a:buNone/>
            </a:pP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#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個人評論</a:t>
            </a:r>
          </a:p>
          <a:p>
            <a:pPr marL="363538" indent="-363538">
              <a:buNone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 </a:t>
            </a:r>
            <a:r>
              <a:rPr lang="en-US" altLang="zh-TW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ipad+apple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pen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 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，寫板書輕鬆，筆跡可以更改粗細大小，</a:t>
            </a:r>
          </a:p>
          <a:p>
            <a:pPr marL="363538" indent="-363538">
              <a:buNone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但是用</a:t>
            </a:r>
            <a:r>
              <a:rPr lang="en-US" altLang="zh-TW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ipad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開啟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zoom,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可以分享</a:t>
            </a:r>
            <a:r>
              <a:rPr lang="en-US" altLang="zh-TW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ipad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螢幕。（但是電腦才可以錄會議過程）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—&gt;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特感謝 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#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花蓮高工陳瀅如老師 手把手教導如何分享</a:t>
            </a:r>
            <a:r>
              <a:rPr lang="en-US" altLang="zh-TW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ipad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螢幕畫面，點破迷津！</a:t>
            </a:r>
          </a:p>
          <a:p>
            <a:pPr marL="363538" indent="-363538">
              <a:buNone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「會議設定」裡頭開啟美顏，心安用的。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 rot="1439090">
            <a:off x="8115235" y="233194"/>
            <a:ext cx="833146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三、遠距教學方案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(Zoom)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20/35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25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課程證明</a:t>
            </a:r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(6)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教育部平台：課後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證明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4101694" cy="51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 rot="1439090">
            <a:off x="8115235" y="233194"/>
            <a:ext cx="833146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三、遠距教學方案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(Zoom)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21/35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774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課程證明</a:t>
            </a:r>
            <a:r>
              <a:rPr lang="en-US" altLang="zh-TW" sz="2000" dirty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(6)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教育部平台：課後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證明或是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31" y="1772815"/>
            <a:ext cx="8356054" cy="342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626002" y="4531173"/>
            <a:ext cx="545816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12" y="1772815"/>
            <a:ext cx="8823976" cy="371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 rot="1439090">
            <a:off x="8115235" y="233194"/>
            <a:ext cx="833146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三、遠距教學方案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(Zoom)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22/35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382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課程證明</a:t>
            </a:r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(7)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美國官網：課後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證明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 rot="1439090">
            <a:off x="8115235" y="233194"/>
            <a:ext cx="833146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三、遠距教學方案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(Zoom)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99" y="1844824"/>
            <a:ext cx="8458321" cy="4093915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2699792" y="3807853"/>
            <a:ext cx="4608512" cy="4132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23/35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10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課程證明</a:t>
            </a:r>
            <a:r>
              <a:rPr lang="en-US" altLang="zh-TW" sz="2000" dirty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(8)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截圖張貼於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80" y="1628800"/>
            <a:ext cx="5908221" cy="515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2508562" y="5445224"/>
            <a:ext cx="4871750" cy="1336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rot="1439090">
            <a:off x="8115235" y="233194"/>
            <a:ext cx="833146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三、遠距教學方案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(Zoom)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24/35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167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疫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情停課、補課、補考輔導及居家線上學習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措施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摘錄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參、實施內容：</a:t>
            </a:r>
          </a:p>
          <a:p>
            <a:pPr marL="803275" indent="-534988">
              <a:buNone/>
            </a:pP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三、復課標準：</a:t>
            </a:r>
          </a:p>
          <a:p>
            <a:pPr marL="1260475" indent="-457200">
              <a:buNone/>
            </a:pP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個人復課：接獲居家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個別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隔離通知書後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天，或自我隔離日期結束，無出現症狀即可返校上課。</a:t>
            </a:r>
          </a:p>
          <a:p>
            <a:pPr marL="1260475" indent="-457200">
              <a:buNone/>
            </a:pP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全班復課：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天隔離日期結束，無出現症狀即可返校上課。</a:t>
            </a:r>
          </a:p>
          <a:p>
            <a:pPr marL="1260475" indent="-457200">
              <a:buNone/>
            </a:pP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全校復課：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天隔離日期結束或經行政主管機關公告結束隔離，無出現症狀即可返校上課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3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z="1600" dirty="0" smtClean="0"/>
              <a:t>2/9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92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使用時機：萬一教育部釋放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Room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不夠用。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優點：學生無感，使用方式完全一樣。容易使用。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申請網站：</a:t>
            </a:r>
            <a:r>
              <a:rPr lang="en-US" altLang="zh-TW" dirty="0">
                <a:hlinkClick r:id="rId2"/>
              </a:rPr>
              <a:t>https://zoomnow.net</a:t>
            </a:r>
            <a:r>
              <a:rPr lang="en-US" altLang="zh-TW" dirty="0" smtClean="0">
                <a:hlinkClick r:id="rId2"/>
              </a:rPr>
              <a:t>/</a:t>
            </a:r>
            <a:endParaRPr lang="en-US" altLang="zh-TW" dirty="0" smtClean="0"/>
          </a:p>
          <a:p>
            <a:pPr marL="363538" indent="-363538">
              <a:buNone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 rot="1439090">
            <a:off x="8115235" y="233194"/>
            <a:ext cx="833146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00287"/>
            <a:ext cx="8760146" cy="416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8399820" y="2400960"/>
            <a:ext cx="539838" cy="5239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四、其他補充事項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(Zoom</a:t>
            </a:r>
            <a:r>
              <a:rPr lang="zh-TW" altLang="en-US" sz="2000" dirty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官網使用說明</a:t>
            </a:r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25/35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37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到美國網站將上課人數從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人擴增到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人。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(5)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美國網站連結</a:t>
            </a:r>
            <a:r>
              <a:rPr lang="en-US" altLang="zh-TW" dirty="0">
                <a:hlinkClick r:id="rId2"/>
              </a:rPr>
              <a:t>https://zoom.us/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(6)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設定檔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檢視為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人。</a:t>
            </a:r>
            <a:endParaRPr lang="en-US" altLang="zh-TW" dirty="0" smtClean="0"/>
          </a:p>
          <a:p>
            <a:pPr marL="363538" indent="-363538">
              <a:buNone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 rot="1439090">
            <a:off x="8115235" y="233194"/>
            <a:ext cx="833146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492896"/>
            <a:ext cx="538548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827584" y="3048357"/>
            <a:ext cx="539838" cy="3806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2915816" y="6165304"/>
            <a:ext cx="237626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四、其他補充事項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(Zoom</a:t>
            </a:r>
            <a:r>
              <a:rPr lang="zh-TW" altLang="en-US" sz="2000" dirty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官網使用說明</a:t>
            </a:r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26/35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625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80867"/>
            <a:ext cx="7987710" cy="498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(7)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帳戶設定檔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取消關聯並建立自己的帳戶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 rot="1439090">
            <a:off x="8115235" y="233194"/>
            <a:ext cx="833146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67544" y="4005064"/>
            <a:ext cx="936104" cy="3086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4572000" y="6325222"/>
            <a:ext cx="1368152" cy="2721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四、其他補充事項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(Zoom</a:t>
            </a:r>
            <a:r>
              <a:rPr lang="zh-TW" altLang="en-US" sz="2000" dirty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官網使用說明</a:t>
            </a:r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27/35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80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24" y="3861048"/>
            <a:ext cx="4169388" cy="275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帳號密碼後，點選建立貼文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直播視訊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公開、發佈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5616624" cy="199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2888923" y="2042375"/>
            <a:ext cx="5760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3282932" y="5589240"/>
            <a:ext cx="100103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6012160" y="6237311"/>
            <a:ext cx="1368152" cy="3786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 rot="1439090">
            <a:off x="8115235" y="233194"/>
            <a:ext cx="833146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四、其他補充事項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 err="1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facebook</a:t>
            </a:r>
            <a:r>
              <a:rPr lang="zh-TW" altLang="en-US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直播課程進行</a:t>
            </a:r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28/35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69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5184576" cy="443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暫停可以看到直播總時間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513434" y="5325259"/>
            <a:ext cx="740654" cy="4308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4716016" y="5325258"/>
            <a:ext cx="740654" cy="4308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 rot="1439090">
            <a:off x="8115235" y="233194"/>
            <a:ext cx="833146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四、其他補充事項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 err="1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facebook</a:t>
            </a:r>
            <a:r>
              <a:rPr lang="zh-TW" altLang="en-US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直播課程證明</a:t>
            </a:r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29/35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063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(5)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活動紀錄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可以看到影片日期時間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3356842" y="3573016"/>
            <a:ext cx="504056" cy="3786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5508104" y="3573015"/>
            <a:ext cx="504056" cy="3786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09" y="1844824"/>
            <a:ext cx="709001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6876256" y="2204864"/>
            <a:ext cx="127135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35130"/>
            <a:ext cx="8454051" cy="436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圓角矩形 9"/>
          <p:cNvSpPr/>
          <p:nvPr/>
        </p:nvSpPr>
        <p:spPr>
          <a:xfrm>
            <a:off x="2337520" y="4509120"/>
            <a:ext cx="1802432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 rot="1439090">
            <a:off x="8115235" y="233194"/>
            <a:ext cx="833146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四、其他補充事項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 err="1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facebook</a:t>
            </a:r>
            <a:r>
              <a:rPr lang="zh-TW" altLang="en-US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直播課程證明</a:t>
            </a:r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30/35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02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(6)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圖張貼於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80" y="1628800"/>
            <a:ext cx="5908221" cy="515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2508562" y="5445224"/>
            <a:ext cx="4871750" cy="1336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 rot="1439090">
            <a:off x="8115235" y="233194"/>
            <a:ext cx="833146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四、其他補充事項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 err="1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facebook</a:t>
            </a:r>
            <a:r>
              <a:rPr lang="zh-TW" altLang="en-US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直播課程證明</a:t>
            </a:r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31/35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6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教學過程錄影檔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錄影檔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上傳至</a:t>
            </a:r>
            <a:r>
              <a:rPr lang="en-US" altLang="zh-TW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youtube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平台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768752" cy="421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 rot="1439090">
            <a:off x="7885668" y="241449"/>
            <a:ext cx="1146818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四、其他補充事項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 err="1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Youtube</a:t>
            </a:r>
            <a:r>
              <a:rPr lang="zh-TW" altLang="en-US" sz="2000" dirty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平台課程上傳</a:t>
            </a:r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32/35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84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2" y="2060848"/>
            <a:ext cx="854978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利用留言檢視學生是否到課、利用數據分析檢視學生閱讀狀況。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 rot="1439090">
            <a:off x="7885668" y="241449"/>
            <a:ext cx="1146818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95536" y="5013176"/>
            <a:ext cx="2664296" cy="15121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7452320" y="3429000"/>
            <a:ext cx="792088" cy="3439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635847" cy="465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四、其他補充事項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 err="1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Youtube</a:t>
            </a:r>
            <a:r>
              <a:rPr lang="zh-TW" altLang="en-US" sz="2000" dirty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平台</a:t>
            </a:r>
            <a:r>
              <a:rPr lang="zh-TW" altLang="en-US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en-US" sz="2000" dirty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證明</a:t>
            </a:r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33/35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909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3.Youtube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使用時機：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大部分同學都能同步上課時，少數身體不適或其他原因無法同步上課同學，教師可以將課程內容上傳至</a:t>
            </a:r>
            <a:r>
              <a:rPr lang="en-US" altLang="zh-TW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Youtube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平台請學生各別進行學習。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4.Youtube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課程證明採計較不易，建議教師遠距教學方式以同步平台為主，不得已時才實施非同步平台。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 rot="1439090">
            <a:off x="7885668" y="241449"/>
            <a:ext cx="1146818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四、其他補充事項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 err="1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Youtube</a:t>
            </a:r>
            <a:r>
              <a:rPr lang="zh-TW" altLang="en-US" sz="2000" dirty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平台</a:t>
            </a:r>
            <a:r>
              <a:rPr lang="zh-TW" altLang="en-US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課程說明</a:t>
            </a:r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34/35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34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疫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情停課、補課、補考輔導及居家線上學習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措施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摘錄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參、實施內容：</a:t>
            </a:r>
          </a:p>
          <a:p>
            <a:pPr marL="803275" indent="-534988">
              <a:buNone/>
            </a:pP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五、補課措施：將採到校補課或居家線上學習方式辦理。</a:t>
            </a:r>
          </a:p>
          <a:p>
            <a:pPr marL="803275" indent="0">
              <a:buNone/>
            </a:pP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個人補課：</a:t>
            </a:r>
          </a:p>
          <a:p>
            <a:pPr marL="1617663" indent="-268288">
              <a:buNone/>
            </a:pPr>
            <a:r>
              <a:rPr lang="en-US" altLang="zh-TW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到校補課：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學生復課之後，請任課教師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zh-TW" altLang="en-US" sz="2300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早自修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午休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其它課餘時間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，進行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個別補救教學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多元學習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措施以協助學生跟上學習進度。</a:t>
            </a:r>
          </a:p>
          <a:p>
            <a:pPr marL="1617663" indent="-268288">
              <a:buNone/>
            </a:pPr>
            <a:r>
              <a:rPr lang="en-US" altLang="zh-TW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居家線上學習：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學生於在家隔離期間，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利用線上直播方式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，進行</a:t>
            </a:r>
            <a:r>
              <a:rPr lang="zh-TW" altLang="en-US" sz="23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同步遠距課程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；或請任課教師將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上課過程錄影後上傳網路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，進行</a:t>
            </a:r>
            <a:r>
              <a:rPr lang="zh-TW" altLang="en-US" sz="23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非同步遠距課程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3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z="1600" dirty="0" smtClean="0"/>
              <a:t>3/9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200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363538" indent="-363538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教師能將上傳至</a:t>
            </a:r>
            <a:r>
              <a:rPr lang="en-US" altLang="zh-TW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youtube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的教學過程錄影檔連結至</a:t>
            </a:r>
            <a:r>
              <a:rPr lang="en-US" altLang="zh-TW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eschool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以建立個人教學資料庫。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 rot="1439090">
            <a:off x="7885668" y="241449"/>
            <a:ext cx="1146818" cy="60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非同步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5293736" cy="462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1187624" y="2708919"/>
            <a:ext cx="1656184" cy="39024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57200" y="-2738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四、其他補充事項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457200" y="26064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 err="1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eschool</a:t>
            </a:r>
            <a:r>
              <a:rPr lang="zh-TW" altLang="en-US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教學平台說明</a:t>
            </a:r>
            <a:r>
              <a:rPr lang="en-US" altLang="zh-TW" sz="2000" dirty="0" smtClean="0">
                <a:solidFill>
                  <a:srgbClr val="2F589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altLang="zh-TW" sz="1600" dirty="0" smtClean="0"/>
              <a:t>35/35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288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42672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最壞的打算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最好的準備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！大家一起面對！</a:t>
            </a:r>
          </a:p>
        </p:txBody>
      </p:sp>
    </p:spTree>
    <p:extLst>
      <p:ext uri="{BB962C8B-B14F-4D97-AF65-F5344CB8AC3E}">
        <p14:creationId xmlns:p14="http://schemas.microsoft.com/office/powerpoint/2010/main" val="42691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完畢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敬請指教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46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疫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情停課、補課、補考輔導及居家線上學習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措施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摘錄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參、實施內容：</a:t>
            </a:r>
          </a:p>
          <a:p>
            <a:pPr marL="803275" indent="-534988">
              <a:buNone/>
            </a:pP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五、補課措施：將採到校補課或居家線上學習方式辦理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3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3275" indent="0">
              <a:buNone/>
            </a:pP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班級補課：</a:t>
            </a:r>
          </a:p>
          <a:p>
            <a:pPr marL="1617663" indent="-268288">
              <a:buNone/>
            </a:pPr>
            <a:r>
              <a:rPr lang="en-US" altLang="zh-TW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到校補課：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教務處安排補課時段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。以</a:t>
            </a:r>
            <a:r>
              <a:rPr lang="en-US" altLang="zh-TW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學分修滿</a:t>
            </a:r>
            <a:r>
              <a:rPr lang="en-US" altLang="zh-TW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小時方式進行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1617663" indent="-268288">
              <a:buNone/>
            </a:pPr>
            <a:r>
              <a:rPr lang="en-US" altLang="zh-TW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居家線上學習：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請任課教師將上課過程錄影上傳網路，進行遠距課程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同步或非同步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3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81088" indent="-268288">
              <a:buNone/>
            </a:pP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全校補課：</a:t>
            </a:r>
          </a:p>
          <a:p>
            <a:pPr marL="1617663" indent="-268288">
              <a:buNone/>
            </a:pPr>
            <a:r>
              <a:rPr lang="en-US" altLang="zh-TW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到校補課：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同班級停課之補課原則辦理。</a:t>
            </a:r>
          </a:p>
          <a:p>
            <a:pPr marL="1617663" indent="-268288">
              <a:buNone/>
            </a:pPr>
            <a:r>
              <a:rPr lang="en-US" altLang="zh-TW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居家線上學習：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請任課教師將上課過程錄影上傳網路，進行遠距課程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同步或非同步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1617663" indent="-268288">
              <a:buNone/>
            </a:pPr>
            <a:endParaRPr lang="zh-TW" altLang="en-US" sz="23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z="1600" dirty="0" smtClean="0"/>
              <a:t>4/9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61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疫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情停課、補課、補考輔導及居家線上學習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措施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摘錄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參、實施內容：</a:t>
            </a:r>
          </a:p>
          <a:p>
            <a:pPr marL="803275" indent="-534988">
              <a:buNone/>
            </a:pP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五、補課措施：將採到校補課或居家線上學習方式辦理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3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3275" indent="0">
              <a:buNone/>
            </a:pP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到校補課說明：</a:t>
            </a:r>
          </a:p>
          <a:p>
            <a:pPr marL="1617663" indent="-268288">
              <a:buNone/>
            </a:pP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補課應於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復課後</a:t>
            </a: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個月內完成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為原則。</a:t>
            </a:r>
          </a:p>
          <a:p>
            <a:pPr marL="1617663" indent="-268288">
              <a:buNone/>
            </a:pP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補課時間將安排於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早自習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週六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寒暑假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課後時間</a:t>
            </a: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第八節暫停實施</a:t>
            </a: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，基於學生休息，不利用午休時間。</a:t>
            </a:r>
          </a:p>
          <a:p>
            <a:pPr marL="1617663" indent="-268288">
              <a:buNone/>
            </a:pP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補課時間規劃如遇其它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學習扶助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重補修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社團課程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彈性課程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者，以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正式課程補課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為優先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3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z="1600" dirty="0" smtClean="0"/>
              <a:t>5/9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42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疫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情停課、補課、補考輔導及居家線上學習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措施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摘錄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參、實施內容：</a:t>
            </a:r>
          </a:p>
          <a:p>
            <a:pPr marL="803275" indent="-534988">
              <a:buNone/>
            </a:pP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五、補課措施：將採到校補課或居家線上學習方式辦理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3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3275" indent="0">
              <a:buNone/>
            </a:pPr>
            <a:r>
              <a:rPr lang="en-US" altLang="zh-TW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居家線上補課說明：</a:t>
            </a:r>
          </a:p>
          <a:p>
            <a:pPr marL="1617663" indent="-268288">
              <a:buNone/>
            </a:pP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各任課教師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應與</a:t>
            </a:r>
            <a:r>
              <a:rPr lang="zh-TW" altLang="en-US" sz="23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約定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補課方式及網路平台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應以本校</a:t>
            </a:r>
            <a:r>
              <a:rPr lang="en-US" altLang="zh-TW" sz="2300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eschool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教學平台優先考量</a:t>
            </a: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1617663" indent="-268288">
              <a:buNone/>
            </a:pP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於停課期間實施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線上授課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留有線上紀錄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者，其授課時數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得抵免復課後應補課時數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1617663" indent="-268288">
              <a:buNone/>
            </a:pPr>
            <a:r>
              <a:rPr lang="en-US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載具及網路需求均以學生自備為原則。倘經濟弱勢學生所需載具可向設備組或各科借用，並於復課後繳回，相關借用規定依本校相關規範辦理。另經濟弱勢學生網路申請及使用方式配合政府政策辦理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3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z="1600" dirty="0" smtClean="0"/>
              <a:t>6/9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15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81088" indent="-1081088"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疫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情停課、補課、補考輔導及居家線上學習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措施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摘錄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參、實施內容：</a:t>
            </a:r>
          </a:p>
          <a:p>
            <a:pPr marL="803275" indent="-534988">
              <a:buNone/>
            </a:pP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五、補課措施：將採到校補課或居家線上學習方式辦理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3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3275" indent="0">
              <a:buNone/>
            </a:pPr>
            <a:r>
              <a:rPr lang="en-US" altLang="zh-TW" sz="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補課方式決定：</a:t>
            </a:r>
          </a:p>
          <a:p>
            <a:pPr marL="1617663" indent="-268288">
              <a:buNone/>
            </a:pP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個人補課：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由任課教師本於專業，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逕行與學生約定上課進行方式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1617663" indent="-268288">
              <a:buNone/>
            </a:pPr>
            <a:r>
              <a:rPr lang="en-US" altLang="zh-TW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班級補課、全校補課：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應於停課時，由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校長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召開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臨時會議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，與</a:t>
            </a:r>
            <a:r>
              <a:rPr lang="zh-TW" altLang="en-US" sz="23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任課教師共同決議</a:t>
            </a:r>
            <a:r>
              <a:rPr lang="zh-TW" altLang="en-US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各課程補課方式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3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z="1600" dirty="0" smtClean="0"/>
              <a:t>7/9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73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高階主管">
  <a:themeElements>
    <a:clrScheme name="高階主管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高階主管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高階主管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2023</TotalTime>
  <Words>3468</Words>
  <Application>Microsoft Office PowerPoint</Application>
  <PresentationFormat>如螢幕大小 (4:3)</PresentationFormat>
  <Paragraphs>392</Paragraphs>
  <Slides>52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61" baseType="lpstr">
      <vt:lpstr>微軟正黑體</vt:lpstr>
      <vt:lpstr>新細明體</vt:lpstr>
      <vt:lpstr>標楷體</vt:lpstr>
      <vt:lpstr>Arial</vt:lpstr>
      <vt:lpstr>Calibri</vt:lpstr>
      <vt:lpstr>Century Gothic</vt:lpstr>
      <vt:lpstr>Courier New</vt:lpstr>
      <vt:lpstr>Palatino Linotype</vt:lpstr>
      <vt:lpstr>高階主管</vt:lpstr>
      <vt:lpstr>國立彰化師範大學附屬高級工業職業學校 因應嚴重特殊傳染性肺炎 （武漢肺炎）</vt:lpstr>
      <vt:lpstr>因應嚴重特殊傳染性肺炎 （武漢肺炎）</vt:lpstr>
      <vt:lpstr>一、疫情停課、補課、補考輔導及居家線上學習措施(摘錄)</vt:lpstr>
      <vt:lpstr>一、疫情停課、補課、補考輔導及居家線上學習措施(摘錄)</vt:lpstr>
      <vt:lpstr>一、疫情停課、補課、補考輔導及居家線上學習措施(摘錄)</vt:lpstr>
      <vt:lpstr>一、疫情停課、補課、補考輔導及居家線上學習措施(摘錄)</vt:lpstr>
      <vt:lpstr>一、疫情停課、補課、補考輔導及居家線上學習措施(摘錄)</vt:lpstr>
      <vt:lpstr>一、疫情停課、補課、補考輔導及居家線上學習措施(摘錄)</vt:lpstr>
      <vt:lpstr>一、疫情停課、補課、補考輔導及居家線上學習措施(摘錄)</vt:lpstr>
      <vt:lpstr>一、疫情停課、補課、補考輔導及居家線上學習措施(摘錄)</vt:lpstr>
      <vt:lpstr>一、疫情停課、補課、補考輔導及居家線上學習措施(摘錄)</vt:lpstr>
      <vt:lpstr>二、居家線上學習措施補充說明</vt:lpstr>
      <vt:lpstr>二、居家線上學習措施補充說明</vt:lpstr>
      <vt:lpstr>二、居家線上學習措施補充說明</vt:lpstr>
      <vt:lpstr>二、居家線上學習措施補充說明</vt:lpstr>
      <vt:lpstr>三、遠距教學方案(Zoom)說明</vt:lpstr>
      <vt:lpstr>各項平台比較</vt:lpstr>
      <vt:lpstr>三、遠距教學方案(Zoom)說明</vt:lpstr>
      <vt:lpstr>三、遠距教學方案(Zoom)說明</vt:lpstr>
      <vt:lpstr>三、遠距教學方案(Zoom)說明</vt:lpstr>
      <vt:lpstr>三、遠距教學方案(Zoom)說明</vt:lpstr>
      <vt:lpstr>(課程設定)</vt:lpstr>
      <vt:lpstr>(課程設定)</vt:lpstr>
      <vt:lpstr>(課程設定)</vt:lpstr>
      <vt:lpstr>(課程設定)</vt:lpstr>
      <vt:lpstr>(課程設定)</vt:lpstr>
      <vt:lpstr>(課程設定)</vt:lpstr>
      <vt:lpstr>(課程設定)</vt:lpstr>
      <vt:lpstr>(課程設定)</vt:lpstr>
      <vt:lpstr>(課程設定)</vt:lpstr>
      <vt:lpstr>(課程設定)</vt:lpstr>
      <vt:lpstr>(課程使用)</vt:lpstr>
      <vt:lpstr>(課程使用)</vt:lpstr>
      <vt:lpstr>(課程使用)</vt:lpstr>
      <vt:lpstr>(課程使用)</vt:lpstr>
      <vt:lpstr>(課程證明)</vt:lpstr>
      <vt:lpstr>(課程證明)</vt:lpstr>
      <vt:lpstr>(課程證明)</vt:lpstr>
      <vt:lpstr>(課程證明)</vt:lpstr>
      <vt:lpstr>(Zoom官網使用說明)</vt:lpstr>
      <vt:lpstr>(Zoom官網使用說明)</vt:lpstr>
      <vt:lpstr>(Zoom官網使用說明)</vt:lpstr>
      <vt:lpstr>(facebook直播課程進行)</vt:lpstr>
      <vt:lpstr>(facebook直播課程證明)</vt:lpstr>
      <vt:lpstr>(facebook直播課程證明)</vt:lpstr>
      <vt:lpstr>(facebook直播課程證明)</vt:lpstr>
      <vt:lpstr>(Youtube平台課程上傳)</vt:lpstr>
      <vt:lpstr>(Youtube平台課程證明)</vt:lpstr>
      <vt:lpstr>(Youtube平台課程說明)</vt:lpstr>
      <vt:lpstr>PowerPoint 簡報</vt:lpstr>
      <vt:lpstr>~最壞的打算~ ~最好的準備~  ！大家一起面對！</vt:lpstr>
      <vt:lpstr>報告完畢 敬請指教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國立彰化師大附工 因應嚴重特殊傳染性肺炎 （武漢肺炎）</dc:title>
  <dc:creator>hmliau</dc:creator>
  <cp:lastModifiedBy>hmliau</cp:lastModifiedBy>
  <cp:revision>53</cp:revision>
  <dcterms:created xsi:type="dcterms:W3CDTF">2020-03-16T00:38:20Z</dcterms:created>
  <dcterms:modified xsi:type="dcterms:W3CDTF">2020-03-26T19:16:32Z</dcterms:modified>
</cp:coreProperties>
</file>